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315" r:id="rId2"/>
    <p:sldId id="316" r:id="rId3"/>
    <p:sldId id="335" r:id="rId4"/>
    <p:sldId id="323" r:id="rId5"/>
    <p:sldId id="318" r:id="rId6"/>
    <p:sldId id="319" r:id="rId7"/>
    <p:sldId id="341" r:id="rId8"/>
    <p:sldId id="328" r:id="rId9"/>
    <p:sldId id="342" r:id="rId10"/>
    <p:sldId id="336" r:id="rId11"/>
    <p:sldId id="337" r:id="rId12"/>
    <p:sldId id="334" r:id="rId13"/>
    <p:sldId id="343" r:id="rId14"/>
    <p:sldId id="330" r:id="rId15"/>
  </p:sldIdLst>
  <p:sldSz cx="12192000" cy="6858000"/>
  <p:notesSz cx="6858000" cy="9144000"/>
  <p:embeddedFontLst>
    <p:embeddedFont>
      <p:font typeface="Toppan Bunkyu Midashi Gothic" panose="02010600030101010101" charset="-122"/>
      <p:regular r:id="rId17"/>
    </p:embeddedFont>
    <p:embeddedFont>
      <p:font typeface="PingFang SC" panose="020B0400000000000000"/>
      <p:regular r:id="rId18"/>
    </p:embeddedFont>
    <p:embeddedFont>
      <p:font typeface="Tahoma" panose="020B0604030504040204" pitchFamily="34" charset="0"/>
      <p:regular r:id="rId19"/>
      <p:bold r:id="rId20"/>
    </p:embeddedFont>
    <p:embeddedFont>
      <p:font typeface="等线" panose="02010600030101010101" pitchFamily="2" charset="-122"/>
      <p:regular r:id="rId21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6168"/>
    <a:srgbClr val="769DA7"/>
    <a:srgbClr val="1A3C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05" autoAdjust="0"/>
    <p:restoredTop sz="94799" autoAdjust="0"/>
  </p:normalViewPr>
  <p:slideViewPr>
    <p:cSldViewPr snapToGrid="0">
      <p:cViewPr varScale="1">
        <p:scale>
          <a:sx n="77" d="100"/>
          <a:sy n="77" d="100"/>
        </p:scale>
        <p:origin x="246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5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B87CD-54B4-4E9A-B40F-926276AE1BCE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D3E1B-6EFF-4A75-A3C0-EE4BF99739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D3E1B-6EFF-4A75-A3C0-EE4BF997391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D3E1B-6EFF-4A75-A3C0-EE4BF997391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05515" y="744551"/>
            <a:ext cx="5230812" cy="5137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6573783" y="1821976"/>
            <a:ext cx="4358074" cy="2729552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6123406" y="3705367"/>
            <a:ext cx="5374831" cy="235423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1376037" y="1583141"/>
            <a:ext cx="2056376" cy="3650776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 hasCustomPrompt="1"/>
          </p:nvPr>
        </p:nvSpPr>
        <p:spPr>
          <a:xfrm>
            <a:off x="4148807" y="1583141"/>
            <a:ext cx="2056376" cy="3650776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41696" y="3800901"/>
            <a:ext cx="3746309" cy="2094932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1" hasCustomPrompt="1"/>
          </p:nvPr>
        </p:nvSpPr>
        <p:spPr>
          <a:xfrm>
            <a:off x="5017828" y="893929"/>
            <a:ext cx="2891050" cy="274319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6" name="图片占位符 8"/>
          <p:cNvSpPr>
            <a:spLocks noGrp="1"/>
          </p:cNvSpPr>
          <p:nvPr>
            <p:ph type="pic" sz="quarter" idx="12" hasCustomPrompt="1"/>
          </p:nvPr>
        </p:nvSpPr>
        <p:spPr>
          <a:xfrm>
            <a:off x="8238701" y="893928"/>
            <a:ext cx="2891050" cy="274319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 hasCustomPrompt="1"/>
          </p:nvPr>
        </p:nvSpPr>
        <p:spPr>
          <a:xfrm rot="5400000">
            <a:off x="1215291" y="2190465"/>
            <a:ext cx="3506834" cy="2627266"/>
          </a:xfrm>
          <a:prstGeom prst="triangle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>
              <a:defRPr lang="zh-CN" altLang="en-US" sz="2000"/>
            </a:lvl1pPr>
          </a:lstStyle>
          <a:p>
            <a:pPr lvl="0" algn="ctr"/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103660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665551"/>
            <a:ext cx="12192000" cy="3192449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1103408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1" hasCustomPrompt="1"/>
          </p:nvPr>
        </p:nvSpPr>
        <p:spPr>
          <a:xfrm>
            <a:off x="4647277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2" hasCustomPrompt="1"/>
          </p:nvPr>
        </p:nvSpPr>
        <p:spPr>
          <a:xfrm>
            <a:off x="8191146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029767" y="2306838"/>
            <a:ext cx="3009969" cy="3008727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4505399" y="484980"/>
            <a:ext cx="3645218" cy="3643715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7824081" y="3173104"/>
            <a:ext cx="3149630" cy="3148331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3141371" y="614765"/>
            <a:ext cx="4203326" cy="557955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5661760" y="539834"/>
            <a:ext cx="1868331" cy="578363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16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16" name="图片占位符 8"/>
          <p:cNvSpPr>
            <a:spLocks noGrp="1"/>
          </p:cNvSpPr>
          <p:nvPr>
            <p:ph type="pic" sz="quarter" idx="11" hasCustomPrompt="1"/>
          </p:nvPr>
        </p:nvSpPr>
        <p:spPr>
          <a:xfrm>
            <a:off x="7697552" y="539834"/>
            <a:ext cx="1868331" cy="578363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16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17" name="图片占位符 8"/>
          <p:cNvSpPr>
            <a:spLocks noGrp="1"/>
          </p:cNvSpPr>
          <p:nvPr>
            <p:ph type="pic" sz="quarter" idx="12" hasCustomPrompt="1"/>
          </p:nvPr>
        </p:nvSpPr>
        <p:spPr>
          <a:xfrm>
            <a:off x="9733344" y="539834"/>
            <a:ext cx="1868331" cy="578363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16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3" hasCustomPrompt="1"/>
          </p:nvPr>
        </p:nvSpPr>
        <p:spPr>
          <a:xfrm>
            <a:off x="698422" y="1774209"/>
            <a:ext cx="4358074" cy="2729552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99881" y="1877244"/>
            <a:ext cx="10233311" cy="410370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41484" y="5420340"/>
            <a:ext cx="2950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spc="3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CREATOR INFORMATION</a:t>
            </a:r>
          </a:p>
        </p:txBody>
      </p:sp>
      <p:grpSp>
        <p:nvGrpSpPr>
          <p:cNvPr id="11" name="图形 604"/>
          <p:cNvGrpSpPr/>
          <p:nvPr/>
        </p:nvGrpSpPr>
        <p:grpSpPr>
          <a:xfrm>
            <a:off x="10426971" y="435365"/>
            <a:ext cx="300374" cy="205519"/>
            <a:chOff x="2597883" y="5733738"/>
            <a:chExt cx="213750" cy="146250"/>
          </a:xfrm>
          <a:solidFill>
            <a:schemeClr val="bg1">
              <a:lumMod val="65000"/>
            </a:schemeClr>
          </a:solidFill>
        </p:grpSpPr>
        <p:sp>
          <p:nvSpPr>
            <p:cNvPr id="12" name="任意形状 337"/>
            <p:cNvSpPr/>
            <p:nvPr/>
          </p:nvSpPr>
          <p:spPr>
            <a:xfrm>
              <a:off x="2597883" y="5789988"/>
              <a:ext cx="213750" cy="33750"/>
            </a:xfrm>
            <a:custGeom>
              <a:avLst/>
              <a:gdLst>
                <a:gd name="connsiteX0" fmla="*/ 200250 w 213750"/>
                <a:gd name="connsiteY0" fmla="*/ 8438 h 33750"/>
                <a:gd name="connsiteX1" fmla="*/ 210938 w 213750"/>
                <a:gd name="connsiteY1" fmla="*/ 19125 h 33750"/>
                <a:gd name="connsiteX2" fmla="*/ 210938 w 213750"/>
                <a:gd name="connsiteY2" fmla="*/ 20250 h 33750"/>
                <a:gd name="connsiteX3" fmla="*/ 200250 w 213750"/>
                <a:gd name="connsiteY3" fmla="*/ 30938 h 33750"/>
                <a:gd name="connsiteX4" fmla="*/ 19125 w 213750"/>
                <a:gd name="connsiteY4" fmla="*/ 30938 h 33750"/>
                <a:gd name="connsiteX5" fmla="*/ 8437 w 213750"/>
                <a:gd name="connsiteY5" fmla="*/ 20250 h 33750"/>
                <a:gd name="connsiteX6" fmla="*/ 8437 w 213750"/>
                <a:gd name="connsiteY6" fmla="*/ 19125 h 33750"/>
                <a:gd name="connsiteX7" fmla="*/ 19125 w 213750"/>
                <a:gd name="connsiteY7" fmla="*/ 843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750" h="33750">
                  <a:moveTo>
                    <a:pt x="200250" y="8438"/>
                  </a:moveTo>
                  <a:cubicBezTo>
                    <a:pt x="206153" y="8438"/>
                    <a:pt x="210938" y="13222"/>
                    <a:pt x="210938" y="19125"/>
                  </a:cubicBezTo>
                  <a:lnTo>
                    <a:pt x="210938" y="20250"/>
                  </a:lnTo>
                  <a:cubicBezTo>
                    <a:pt x="210938" y="26153"/>
                    <a:pt x="206153" y="30938"/>
                    <a:pt x="200250" y="30938"/>
                  </a:cubicBezTo>
                  <a:lnTo>
                    <a:pt x="19125" y="30938"/>
                  </a:lnTo>
                  <a:cubicBezTo>
                    <a:pt x="13222" y="30938"/>
                    <a:pt x="8437" y="26153"/>
                    <a:pt x="8437" y="20250"/>
                  </a:cubicBezTo>
                  <a:lnTo>
                    <a:pt x="8437" y="19125"/>
                  </a:lnTo>
                  <a:cubicBezTo>
                    <a:pt x="8437" y="13222"/>
                    <a:pt x="13222" y="8438"/>
                    <a:pt x="19125" y="8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形状 338"/>
            <p:cNvSpPr/>
            <p:nvPr/>
          </p:nvSpPr>
          <p:spPr>
            <a:xfrm>
              <a:off x="2597883" y="5846238"/>
              <a:ext cx="213750" cy="33750"/>
            </a:xfrm>
            <a:custGeom>
              <a:avLst/>
              <a:gdLst>
                <a:gd name="connsiteX0" fmla="*/ 200250 w 213750"/>
                <a:gd name="connsiteY0" fmla="*/ 8438 h 33750"/>
                <a:gd name="connsiteX1" fmla="*/ 210938 w 213750"/>
                <a:gd name="connsiteY1" fmla="*/ 19125 h 33750"/>
                <a:gd name="connsiteX2" fmla="*/ 210938 w 213750"/>
                <a:gd name="connsiteY2" fmla="*/ 20250 h 33750"/>
                <a:gd name="connsiteX3" fmla="*/ 200250 w 213750"/>
                <a:gd name="connsiteY3" fmla="*/ 30938 h 33750"/>
                <a:gd name="connsiteX4" fmla="*/ 19125 w 213750"/>
                <a:gd name="connsiteY4" fmla="*/ 30938 h 33750"/>
                <a:gd name="connsiteX5" fmla="*/ 8437 w 213750"/>
                <a:gd name="connsiteY5" fmla="*/ 20250 h 33750"/>
                <a:gd name="connsiteX6" fmla="*/ 8437 w 213750"/>
                <a:gd name="connsiteY6" fmla="*/ 19125 h 33750"/>
                <a:gd name="connsiteX7" fmla="*/ 19125 w 213750"/>
                <a:gd name="connsiteY7" fmla="*/ 843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750" h="33750">
                  <a:moveTo>
                    <a:pt x="200250" y="8438"/>
                  </a:moveTo>
                  <a:cubicBezTo>
                    <a:pt x="206153" y="8438"/>
                    <a:pt x="210938" y="13222"/>
                    <a:pt x="210938" y="19125"/>
                  </a:cubicBezTo>
                  <a:lnTo>
                    <a:pt x="210938" y="20250"/>
                  </a:lnTo>
                  <a:cubicBezTo>
                    <a:pt x="210938" y="26153"/>
                    <a:pt x="206153" y="30938"/>
                    <a:pt x="200250" y="30938"/>
                  </a:cubicBezTo>
                  <a:lnTo>
                    <a:pt x="19125" y="30938"/>
                  </a:lnTo>
                  <a:cubicBezTo>
                    <a:pt x="13222" y="30938"/>
                    <a:pt x="8437" y="26153"/>
                    <a:pt x="8437" y="20250"/>
                  </a:cubicBezTo>
                  <a:lnTo>
                    <a:pt x="8437" y="19125"/>
                  </a:lnTo>
                  <a:cubicBezTo>
                    <a:pt x="8437" y="13222"/>
                    <a:pt x="13222" y="8438"/>
                    <a:pt x="19125" y="8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形状 339"/>
            <p:cNvSpPr/>
            <p:nvPr/>
          </p:nvSpPr>
          <p:spPr>
            <a:xfrm>
              <a:off x="2597883" y="5733738"/>
              <a:ext cx="213750" cy="33750"/>
            </a:xfrm>
            <a:custGeom>
              <a:avLst/>
              <a:gdLst>
                <a:gd name="connsiteX0" fmla="*/ 200250 w 213750"/>
                <a:gd name="connsiteY0" fmla="*/ 8438 h 33750"/>
                <a:gd name="connsiteX1" fmla="*/ 210938 w 213750"/>
                <a:gd name="connsiteY1" fmla="*/ 19125 h 33750"/>
                <a:gd name="connsiteX2" fmla="*/ 210938 w 213750"/>
                <a:gd name="connsiteY2" fmla="*/ 20250 h 33750"/>
                <a:gd name="connsiteX3" fmla="*/ 200250 w 213750"/>
                <a:gd name="connsiteY3" fmla="*/ 30937 h 33750"/>
                <a:gd name="connsiteX4" fmla="*/ 19125 w 213750"/>
                <a:gd name="connsiteY4" fmla="*/ 30937 h 33750"/>
                <a:gd name="connsiteX5" fmla="*/ 8437 w 213750"/>
                <a:gd name="connsiteY5" fmla="*/ 20250 h 33750"/>
                <a:gd name="connsiteX6" fmla="*/ 8437 w 213750"/>
                <a:gd name="connsiteY6" fmla="*/ 19125 h 33750"/>
                <a:gd name="connsiteX7" fmla="*/ 19125 w 213750"/>
                <a:gd name="connsiteY7" fmla="*/ 8438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750" h="33750">
                  <a:moveTo>
                    <a:pt x="200250" y="8438"/>
                  </a:moveTo>
                  <a:cubicBezTo>
                    <a:pt x="206153" y="8438"/>
                    <a:pt x="210938" y="13222"/>
                    <a:pt x="210938" y="19125"/>
                  </a:cubicBezTo>
                  <a:lnTo>
                    <a:pt x="210938" y="20250"/>
                  </a:lnTo>
                  <a:cubicBezTo>
                    <a:pt x="210938" y="26153"/>
                    <a:pt x="206153" y="30937"/>
                    <a:pt x="200250" y="30937"/>
                  </a:cubicBezTo>
                  <a:lnTo>
                    <a:pt x="19125" y="30937"/>
                  </a:lnTo>
                  <a:cubicBezTo>
                    <a:pt x="13222" y="30937"/>
                    <a:pt x="8437" y="26153"/>
                    <a:pt x="8437" y="20250"/>
                  </a:cubicBezTo>
                  <a:lnTo>
                    <a:pt x="8437" y="19125"/>
                  </a:lnTo>
                  <a:cubicBezTo>
                    <a:pt x="8437" y="13222"/>
                    <a:pt x="13222" y="8438"/>
                    <a:pt x="19125" y="8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任意形状 116"/>
          <p:cNvSpPr/>
          <p:nvPr/>
        </p:nvSpPr>
        <p:spPr>
          <a:xfrm>
            <a:off x="10941598" y="392328"/>
            <a:ext cx="291594" cy="291594"/>
          </a:xfrm>
          <a:custGeom>
            <a:avLst/>
            <a:gdLst>
              <a:gd name="connsiteX0" fmla="*/ 207675 w 213750"/>
              <a:gd name="connsiteY0" fmla="*/ 191700 h 213750"/>
              <a:gd name="connsiteX1" fmla="*/ 169425 w 213750"/>
              <a:gd name="connsiteY1" fmla="*/ 153563 h 213750"/>
              <a:gd name="connsiteX2" fmla="*/ 188438 w 213750"/>
              <a:gd name="connsiteY2" fmla="*/ 98438 h 213750"/>
              <a:gd name="connsiteX3" fmla="*/ 98438 w 213750"/>
              <a:gd name="connsiteY3" fmla="*/ 8438 h 213750"/>
              <a:gd name="connsiteX4" fmla="*/ 8438 w 213750"/>
              <a:gd name="connsiteY4" fmla="*/ 98438 h 213750"/>
              <a:gd name="connsiteX5" fmla="*/ 98438 w 213750"/>
              <a:gd name="connsiteY5" fmla="*/ 188438 h 213750"/>
              <a:gd name="connsiteX6" fmla="*/ 153563 w 213750"/>
              <a:gd name="connsiteY6" fmla="*/ 169425 h 213750"/>
              <a:gd name="connsiteX7" fmla="*/ 191700 w 213750"/>
              <a:gd name="connsiteY7" fmla="*/ 207675 h 213750"/>
              <a:gd name="connsiteX8" fmla="*/ 207610 w 213750"/>
              <a:gd name="connsiteY8" fmla="*/ 207740 h 213750"/>
              <a:gd name="connsiteX9" fmla="*/ 207675 w 213750"/>
              <a:gd name="connsiteY9" fmla="*/ 207675 h 213750"/>
              <a:gd name="connsiteX10" fmla="*/ 207740 w 213750"/>
              <a:gd name="connsiteY10" fmla="*/ 191765 h 213750"/>
              <a:gd name="connsiteX11" fmla="*/ 207675 w 213750"/>
              <a:gd name="connsiteY11" fmla="*/ 191700 h 213750"/>
              <a:gd name="connsiteX12" fmla="*/ 30938 w 213750"/>
              <a:gd name="connsiteY12" fmla="*/ 98438 h 213750"/>
              <a:gd name="connsiteX13" fmla="*/ 98438 w 213750"/>
              <a:gd name="connsiteY13" fmla="*/ 30938 h 213750"/>
              <a:gd name="connsiteX14" fmla="*/ 165938 w 213750"/>
              <a:gd name="connsiteY14" fmla="*/ 98438 h 213750"/>
              <a:gd name="connsiteX15" fmla="*/ 98438 w 213750"/>
              <a:gd name="connsiteY15" fmla="*/ 165938 h 213750"/>
              <a:gd name="connsiteX16" fmla="*/ 30938 w 213750"/>
              <a:gd name="connsiteY16" fmla="*/ 98438 h 21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3750" h="213750">
                <a:moveTo>
                  <a:pt x="207675" y="191700"/>
                </a:moveTo>
                <a:lnTo>
                  <a:pt x="169425" y="153563"/>
                </a:lnTo>
                <a:cubicBezTo>
                  <a:pt x="181766" y="137840"/>
                  <a:pt x="188462" y="118425"/>
                  <a:pt x="188438" y="98438"/>
                </a:cubicBezTo>
                <a:cubicBezTo>
                  <a:pt x="188438" y="48732"/>
                  <a:pt x="148143" y="8438"/>
                  <a:pt x="98438" y="8438"/>
                </a:cubicBezTo>
                <a:cubicBezTo>
                  <a:pt x="48732" y="8438"/>
                  <a:pt x="8438" y="48732"/>
                  <a:pt x="8438" y="98438"/>
                </a:cubicBezTo>
                <a:cubicBezTo>
                  <a:pt x="8438" y="148143"/>
                  <a:pt x="48732" y="188438"/>
                  <a:pt x="98438" y="188438"/>
                </a:cubicBezTo>
                <a:cubicBezTo>
                  <a:pt x="118425" y="188462"/>
                  <a:pt x="137840" y="181766"/>
                  <a:pt x="153563" y="169425"/>
                </a:cubicBezTo>
                <a:lnTo>
                  <a:pt x="191700" y="207675"/>
                </a:lnTo>
                <a:cubicBezTo>
                  <a:pt x="196075" y="212086"/>
                  <a:pt x="203198" y="212116"/>
                  <a:pt x="207610" y="207740"/>
                </a:cubicBezTo>
                <a:cubicBezTo>
                  <a:pt x="207632" y="207719"/>
                  <a:pt x="207653" y="207697"/>
                  <a:pt x="207675" y="207675"/>
                </a:cubicBezTo>
                <a:cubicBezTo>
                  <a:pt x="212086" y="203300"/>
                  <a:pt x="212116" y="196177"/>
                  <a:pt x="207740" y="191765"/>
                </a:cubicBezTo>
                <a:cubicBezTo>
                  <a:pt x="207719" y="191743"/>
                  <a:pt x="207697" y="191722"/>
                  <a:pt x="207675" y="191700"/>
                </a:cubicBezTo>
                <a:close/>
                <a:moveTo>
                  <a:pt x="30938" y="98438"/>
                </a:moveTo>
                <a:cubicBezTo>
                  <a:pt x="30938" y="61158"/>
                  <a:pt x="61158" y="30938"/>
                  <a:pt x="98438" y="30938"/>
                </a:cubicBezTo>
                <a:cubicBezTo>
                  <a:pt x="135717" y="30938"/>
                  <a:pt x="165938" y="61158"/>
                  <a:pt x="165938" y="98438"/>
                </a:cubicBezTo>
                <a:cubicBezTo>
                  <a:pt x="165938" y="135717"/>
                  <a:pt x="135717" y="165938"/>
                  <a:pt x="98438" y="165938"/>
                </a:cubicBezTo>
                <a:cubicBezTo>
                  <a:pt x="61158" y="165938"/>
                  <a:pt x="30938" y="135717"/>
                  <a:pt x="30938" y="9843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73"/>
          <a:stretch>
            <a:fillRect/>
          </a:stretch>
        </p:blipFill>
        <p:spPr bwMode="auto">
          <a:xfrm>
            <a:off x="0" y="1760063"/>
            <a:ext cx="12136423" cy="514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93502" y="295860"/>
            <a:ext cx="10749418" cy="4001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800" kern="2500" spc="6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CAN YOU TRUST </a:t>
            </a:r>
          </a:p>
          <a:p>
            <a:pPr algn="r"/>
            <a:r>
              <a:rPr lang="en-US" altLang="zh-CN" sz="16600" kern="2500" spc="600" dirty="0">
                <a:solidFill>
                  <a:srgbClr val="00206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IT</a:t>
            </a:r>
            <a:r>
              <a:rPr lang="zh-CN" altLang="en-US" sz="16600" kern="2500" spc="600" dirty="0">
                <a:solidFill>
                  <a:srgbClr val="002060"/>
                </a:solidFill>
                <a:ea typeface="思源宋体 CN Heavy" panose="02020900000000000000" pitchFamily="18" charset="-122"/>
              </a:rPr>
              <a:t>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167472" y="130216"/>
            <a:ext cx="7163365" cy="200054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4400" b="1" dirty="0">
                <a:solidFill>
                  <a:srgbClr val="2A2B2E"/>
                </a:solidFill>
                <a:latin typeface="PingFang SC" panose="020B0400000000000000" charset="-122"/>
              </a:rPr>
              <a:t>online purchasing has been a unique part of human life.....</a:t>
            </a:r>
          </a:p>
          <a:p>
            <a:endParaRPr lang="zh-CN" altLang="en-US" sz="3600" b="1" kern="1200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4004" y="3004929"/>
            <a:ext cx="2538484" cy="3853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615074" y="3014700"/>
            <a:ext cx="2538484" cy="3843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7003" y="5698923"/>
            <a:ext cx="25818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Convenience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34480" y="5698923"/>
            <a:ext cx="25818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Best Prices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281740" y="2052754"/>
            <a:ext cx="499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(Global </a:t>
            </a:r>
            <a:r>
              <a:rPr lang="en-US" altLang="zh-CN" dirty="0" err="1"/>
              <a:t>eCommerces</a:t>
            </a:r>
            <a:r>
              <a:rPr lang="en-US" altLang="zh-CN" dirty="0"/>
              <a:t> Sales USD)2019-2024</a:t>
            </a:r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5" y="3135520"/>
            <a:ext cx="2474115" cy="15212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735" y="99894"/>
            <a:ext cx="3226839" cy="23227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7690" y="2197395"/>
            <a:ext cx="2725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002060"/>
                </a:solidFill>
              </a:rPr>
              <a:t>6.4T</a:t>
            </a:r>
            <a:r>
              <a:rPr lang="en-US" altLang="zh-CN" sz="3200" b="1" dirty="0"/>
              <a:t> USD</a:t>
            </a:r>
            <a:endParaRPr lang="zh-CN" altLang="en-US" sz="32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444" y="3116555"/>
            <a:ext cx="2464900" cy="169843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59138" y="2498197"/>
            <a:ext cx="2466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</a:rPr>
              <a:t>CHALLENGE</a:t>
            </a:r>
            <a:endParaRPr lang="zh-CN" altLang="en-US" sz="3200" b="1" dirty="0">
              <a:solidFill>
                <a:srgbClr val="00206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0019" y="3004930"/>
            <a:ext cx="6658306" cy="385307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592384" y="3770569"/>
            <a:ext cx="4776342" cy="71034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437684" y="2574248"/>
            <a:ext cx="3411807" cy="710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NO FEEL PRODUCTS</a:t>
            </a:r>
          </a:p>
          <a:p>
            <a:pPr algn="ctr"/>
            <a:r>
              <a:rPr lang="en-US" altLang="zh-CN" sz="2000" b="1" dirty="0"/>
              <a:t>CANT SURE QUALITY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50311"/>
            <a:ext cx="12192000" cy="7121046"/>
          </a:xfrm>
        </p:spPr>
      </p:pic>
      <p:sp>
        <p:nvSpPr>
          <p:cNvPr id="6" name="矩形 5"/>
          <p:cNvSpPr/>
          <p:nvPr/>
        </p:nvSpPr>
        <p:spPr>
          <a:xfrm>
            <a:off x="-132032" y="1816642"/>
            <a:ext cx="12192000" cy="3889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Hackers can gain access to sensitive information such as account numbers, passwords and financial data.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文本框 6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2531453" y="666002"/>
            <a:ext cx="5909687" cy="120032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7200" b="1" kern="1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CHALLENGE</a:t>
            </a:r>
            <a:endParaRPr lang="zh-CN" altLang="en-US" sz="7200" b="1" kern="12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15" name="Freeform 58"/>
          <p:cNvSpPr/>
          <p:nvPr/>
        </p:nvSpPr>
        <p:spPr bwMode="auto">
          <a:xfrm>
            <a:off x="5831937" y="5125746"/>
            <a:ext cx="264063" cy="252256"/>
          </a:xfrm>
          <a:custGeom>
            <a:avLst/>
            <a:gdLst>
              <a:gd name="T0" fmla="*/ 102 w 104"/>
              <a:gd name="T1" fmla="*/ 41 h 99"/>
              <a:gd name="T2" fmla="*/ 79 w 104"/>
              <a:gd name="T3" fmla="*/ 63 h 99"/>
              <a:gd name="T4" fmla="*/ 85 w 104"/>
              <a:gd name="T5" fmla="*/ 94 h 99"/>
              <a:gd name="T6" fmla="*/ 85 w 104"/>
              <a:gd name="T7" fmla="*/ 96 h 99"/>
              <a:gd name="T8" fmla="*/ 82 w 104"/>
              <a:gd name="T9" fmla="*/ 99 h 99"/>
              <a:gd name="T10" fmla="*/ 80 w 104"/>
              <a:gd name="T11" fmla="*/ 98 h 99"/>
              <a:gd name="T12" fmla="*/ 52 w 104"/>
              <a:gd name="T13" fmla="*/ 83 h 99"/>
              <a:gd name="T14" fmla="*/ 24 w 104"/>
              <a:gd name="T15" fmla="*/ 98 h 99"/>
              <a:gd name="T16" fmla="*/ 21 w 104"/>
              <a:gd name="T17" fmla="*/ 99 h 99"/>
              <a:gd name="T18" fmla="*/ 18 w 104"/>
              <a:gd name="T19" fmla="*/ 96 h 99"/>
              <a:gd name="T20" fmla="*/ 19 w 104"/>
              <a:gd name="T21" fmla="*/ 94 h 99"/>
              <a:gd name="T22" fmla="*/ 24 w 104"/>
              <a:gd name="T23" fmla="*/ 63 h 99"/>
              <a:gd name="T24" fmla="*/ 1 w 104"/>
              <a:gd name="T25" fmla="*/ 41 h 99"/>
              <a:gd name="T26" fmla="*/ 0 w 104"/>
              <a:gd name="T27" fmla="*/ 38 h 99"/>
              <a:gd name="T28" fmla="*/ 3 w 104"/>
              <a:gd name="T29" fmla="*/ 35 h 99"/>
              <a:gd name="T30" fmla="*/ 34 w 104"/>
              <a:gd name="T31" fmla="*/ 31 h 99"/>
              <a:gd name="T32" fmla="*/ 49 w 104"/>
              <a:gd name="T33" fmla="*/ 2 h 99"/>
              <a:gd name="T34" fmla="*/ 52 w 104"/>
              <a:gd name="T35" fmla="*/ 0 h 99"/>
              <a:gd name="T36" fmla="*/ 55 w 104"/>
              <a:gd name="T37" fmla="*/ 2 h 99"/>
              <a:gd name="T38" fmla="*/ 69 w 104"/>
              <a:gd name="T39" fmla="*/ 31 h 99"/>
              <a:gd name="T40" fmla="*/ 100 w 104"/>
              <a:gd name="T41" fmla="*/ 35 h 99"/>
              <a:gd name="T42" fmla="*/ 104 w 104"/>
              <a:gd name="T43" fmla="*/ 38 h 99"/>
              <a:gd name="T44" fmla="*/ 102 w 104"/>
              <a:gd name="T45" fmla="*/ 41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4" h="99">
                <a:moveTo>
                  <a:pt x="102" y="41"/>
                </a:moveTo>
                <a:cubicBezTo>
                  <a:pt x="79" y="63"/>
                  <a:pt x="79" y="63"/>
                  <a:pt x="79" y="63"/>
                </a:cubicBezTo>
                <a:cubicBezTo>
                  <a:pt x="85" y="94"/>
                  <a:pt x="85" y="94"/>
                  <a:pt x="85" y="94"/>
                </a:cubicBezTo>
                <a:cubicBezTo>
                  <a:pt x="85" y="95"/>
                  <a:pt x="85" y="95"/>
                  <a:pt x="85" y="96"/>
                </a:cubicBezTo>
                <a:cubicBezTo>
                  <a:pt x="85" y="97"/>
                  <a:pt x="84" y="99"/>
                  <a:pt x="82" y="99"/>
                </a:cubicBezTo>
                <a:cubicBezTo>
                  <a:pt x="81" y="99"/>
                  <a:pt x="80" y="98"/>
                  <a:pt x="80" y="98"/>
                </a:cubicBezTo>
                <a:cubicBezTo>
                  <a:pt x="52" y="83"/>
                  <a:pt x="52" y="83"/>
                  <a:pt x="52" y="83"/>
                </a:cubicBezTo>
                <a:cubicBezTo>
                  <a:pt x="24" y="98"/>
                  <a:pt x="24" y="98"/>
                  <a:pt x="24" y="98"/>
                </a:cubicBezTo>
                <a:cubicBezTo>
                  <a:pt x="23" y="98"/>
                  <a:pt x="22" y="99"/>
                  <a:pt x="21" y="99"/>
                </a:cubicBezTo>
                <a:cubicBezTo>
                  <a:pt x="19" y="99"/>
                  <a:pt x="18" y="97"/>
                  <a:pt x="18" y="96"/>
                </a:cubicBezTo>
                <a:cubicBezTo>
                  <a:pt x="18" y="95"/>
                  <a:pt x="18" y="95"/>
                  <a:pt x="19" y="94"/>
                </a:cubicBezTo>
                <a:cubicBezTo>
                  <a:pt x="24" y="63"/>
                  <a:pt x="24" y="63"/>
                  <a:pt x="24" y="63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36"/>
                  <a:pt x="2" y="35"/>
                  <a:pt x="3" y="35"/>
                </a:cubicBezTo>
                <a:cubicBezTo>
                  <a:pt x="34" y="31"/>
                  <a:pt x="34" y="31"/>
                  <a:pt x="34" y="31"/>
                </a:cubicBezTo>
                <a:cubicBezTo>
                  <a:pt x="49" y="2"/>
                  <a:pt x="49" y="2"/>
                  <a:pt x="49" y="2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4" y="1"/>
                  <a:pt x="55" y="2"/>
                </a:cubicBezTo>
                <a:cubicBezTo>
                  <a:pt x="69" y="31"/>
                  <a:pt x="69" y="31"/>
                  <a:pt x="69" y="31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2" y="35"/>
                  <a:pt x="104" y="36"/>
                  <a:pt x="104" y="38"/>
                </a:cubicBezTo>
                <a:cubicBezTo>
                  <a:pt x="104" y="39"/>
                  <a:pt x="103" y="40"/>
                  <a:pt x="102" y="4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82350" y="3548646"/>
            <a:ext cx="3547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As many as 46% of consumers surveyed say this is a drawback of purchasing items online.</a:t>
            </a:r>
            <a:endParaRPr lang="zh-CN" altLang="en-US" dirty="0"/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6465258" y="1994317"/>
            <a:ext cx="3263460" cy="107721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3200" b="1" kern="12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Can’t be sure of quality</a:t>
            </a:r>
            <a:endParaRPr lang="zh-CN" altLang="en-US" sz="3200" b="1" kern="1200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84289" y="3021846"/>
            <a:ext cx="2937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45% of consumers say that buying products online poses a problem when they cannot be sure of the quality of the items they’re acquiring.</a:t>
            </a:r>
            <a:endParaRPr lang="zh-CN" altLang="en-US" dirty="0"/>
          </a:p>
        </p:txBody>
      </p:sp>
      <p:sp>
        <p:nvSpPr>
          <p:cNvPr id="11" name="文本框 10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32668" y="1897814"/>
            <a:ext cx="3547282" cy="15696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No opportunity to touch/feel products</a:t>
            </a:r>
            <a:endParaRPr lang="zh-CN" altLang="en-US" sz="3200" b="1" kern="1200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pic>
        <p:nvPicPr>
          <p:cNvPr id="1026" name="Picture 2" descr="禁止触碰警示牌素材图片免费下载-千库网">
            <a:extLst>
              <a:ext uri="{FF2B5EF4-FFF2-40B4-BE49-F238E27FC236}">
                <a16:creationId xmlns:a16="http://schemas.microsoft.com/office/drawing/2014/main" id="{B9FCC48D-D220-4C6F-AE50-1A851221C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714" y="2377801"/>
            <a:ext cx="2175998" cy="217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设计商务质量保证图标背景图片免费下载 - 觅知网">
            <a:extLst>
              <a:ext uri="{FF2B5EF4-FFF2-40B4-BE49-F238E27FC236}">
                <a16:creationId xmlns:a16="http://schemas.microsoft.com/office/drawing/2014/main" id="{25E1CB61-E4E3-0F96-99CA-E67E99362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83" r="18653"/>
          <a:stretch/>
        </p:blipFill>
        <p:spPr bwMode="auto">
          <a:xfrm>
            <a:off x="9298833" y="2622590"/>
            <a:ext cx="2720135" cy="232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26507" y="2638042"/>
            <a:ext cx="6767627" cy="2706234"/>
            <a:chOff x="273376" y="2748073"/>
            <a:chExt cx="6767627" cy="2706234"/>
          </a:xfrm>
        </p:grpSpPr>
        <p:sp>
          <p:nvSpPr>
            <p:cNvPr id="4" name="L 形 3"/>
            <p:cNvSpPr/>
            <p:nvPr/>
          </p:nvSpPr>
          <p:spPr>
            <a:xfrm rot="5400000">
              <a:off x="1009133" y="3041969"/>
              <a:ext cx="1131303" cy="2602817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任意多边形 4"/>
            <p:cNvSpPr/>
            <p:nvPr/>
          </p:nvSpPr>
          <p:spPr>
            <a:xfrm>
              <a:off x="1180469" y="3964597"/>
              <a:ext cx="1699498" cy="1489710"/>
            </a:xfrm>
            <a:custGeom>
              <a:avLst/>
              <a:gdLst>
                <a:gd name="connsiteX0" fmla="*/ 0 w 1699498"/>
                <a:gd name="connsiteY0" fmla="*/ 0 h 1489710"/>
                <a:gd name="connsiteX1" fmla="*/ 1699498 w 1699498"/>
                <a:gd name="connsiteY1" fmla="*/ 0 h 1489710"/>
                <a:gd name="connsiteX2" fmla="*/ 1699498 w 1699498"/>
                <a:gd name="connsiteY2" fmla="*/ 1489710 h 1489710"/>
                <a:gd name="connsiteX3" fmla="*/ 0 w 1699498"/>
                <a:gd name="connsiteY3" fmla="*/ 1489710 h 1489710"/>
                <a:gd name="connsiteX4" fmla="*/ 0 w 1699498"/>
                <a:gd name="connsiteY4" fmla="*/ 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98" h="1489710">
                  <a:moveTo>
                    <a:pt x="0" y="0"/>
                  </a:moveTo>
                  <a:lnTo>
                    <a:pt x="1699498" y="0"/>
                  </a:lnTo>
                  <a:lnTo>
                    <a:pt x="1699498" y="1489710"/>
                  </a:lnTo>
                  <a:lnTo>
                    <a:pt x="0" y="14897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5260" tIns="175260" rIns="175260" bIns="175260" numCol="1" spcCol="1270" anchor="t" anchorCtr="0">
              <a:noAutofit/>
            </a:bodyPr>
            <a:lstStyle/>
            <a:p>
              <a:pPr lvl="0" algn="l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600" kern="120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2559307" y="3263557"/>
              <a:ext cx="320660" cy="32066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L 形 6"/>
            <p:cNvSpPr/>
            <p:nvPr/>
          </p:nvSpPr>
          <p:spPr>
            <a:xfrm rot="5400000">
              <a:off x="3449829" y="2887320"/>
              <a:ext cx="1131303" cy="1882463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任意多边形 7"/>
            <p:cNvSpPr/>
            <p:nvPr/>
          </p:nvSpPr>
          <p:spPr>
            <a:xfrm>
              <a:off x="3260987" y="3449771"/>
              <a:ext cx="1699498" cy="1489710"/>
            </a:xfrm>
            <a:custGeom>
              <a:avLst/>
              <a:gdLst>
                <a:gd name="connsiteX0" fmla="*/ 0 w 1699498"/>
                <a:gd name="connsiteY0" fmla="*/ 0 h 1489710"/>
                <a:gd name="connsiteX1" fmla="*/ 1699498 w 1699498"/>
                <a:gd name="connsiteY1" fmla="*/ 0 h 1489710"/>
                <a:gd name="connsiteX2" fmla="*/ 1699498 w 1699498"/>
                <a:gd name="connsiteY2" fmla="*/ 1489710 h 1489710"/>
                <a:gd name="connsiteX3" fmla="*/ 0 w 1699498"/>
                <a:gd name="connsiteY3" fmla="*/ 1489710 h 1489710"/>
                <a:gd name="connsiteX4" fmla="*/ 0 w 1699498"/>
                <a:gd name="connsiteY4" fmla="*/ 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98" h="1489710">
                  <a:moveTo>
                    <a:pt x="0" y="0"/>
                  </a:moveTo>
                  <a:lnTo>
                    <a:pt x="1699498" y="0"/>
                  </a:lnTo>
                  <a:lnTo>
                    <a:pt x="1699498" y="1489710"/>
                  </a:lnTo>
                  <a:lnTo>
                    <a:pt x="0" y="14897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0030" tIns="240030" rIns="240030" bIns="240030" numCol="1" spcCol="1270" anchor="t" anchorCtr="0">
              <a:noAutofit/>
            </a:bodyPr>
            <a:lstStyle/>
            <a:p>
              <a:pPr lvl="0" algn="l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300" kern="120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4639825" y="2748731"/>
              <a:ext cx="320660" cy="32066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L 形 9"/>
            <p:cNvSpPr/>
            <p:nvPr/>
          </p:nvSpPr>
          <p:spPr>
            <a:xfrm rot="5400000">
              <a:off x="5530348" y="2372493"/>
              <a:ext cx="1131303" cy="1882463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任意多边形 10"/>
            <p:cNvSpPr/>
            <p:nvPr/>
          </p:nvSpPr>
          <p:spPr>
            <a:xfrm>
              <a:off x="5341505" y="2934944"/>
              <a:ext cx="1699498" cy="1489710"/>
            </a:xfrm>
            <a:custGeom>
              <a:avLst/>
              <a:gdLst>
                <a:gd name="connsiteX0" fmla="*/ 0 w 1699498"/>
                <a:gd name="connsiteY0" fmla="*/ 0 h 1489710"/>
                <a:gd name="connsiteX1" fmla="*/ 1699498 w 1699498"/>
                <a:gd name="connsiteY1" fmla="*/ 0 h 1489710"/>
                <a:gd name="connsiteX2" fmla="*/ 1699498 w 1699498"/>
                <a:gd name="connsiteY2" fmla="*/ 1489710 h 1489710"/>
                <a:gd name="connsiteX3" fmla="*/ 0 w 1699498"/>
                <a:gd name="connsiteY3" fmla="*/ 1489710 h 1489710"/>
                <a:gd name="connsiteX4" fmla="*/ 0 w 1699498"/>
                <a:gd name="connsiteY4" fmla="*/ 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98" h="1489710">
                  <a:moveTo>
                    <a:pt x="0" y="0"/>
                  </a:moveTo>
                  <a:lnTo>
                    <a:pt x="1699498" y="0"/>
                  </a:lnTo>
                  <a:lnTo>
                    <a:pt x="1699498" y="1489710"/>
                  </a:lnTo>
                  <a:lnTo>
                    <a:pt x="0" y="14897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5260" tIns="175260" rIns="175260" bIns="175260" numCol="1" spcCol="1270" anchor="t" anchorCtr="0">
              <a:noAutofit/>
            </a:bodyPr>
            <a:lstStyle/>
            <a:p>
              <a:pPr lvl="0" algn="l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600" kern="12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01758" y="4209537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22" name="文本框 21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64560" y="136035"/>
            <a:ext cx="4616648" cy="132343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4000" b="1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Comprehensive Analysis</a:t>
            </a:r>
          </a:p>
        </p:txBody>
      </p:sp>
      <p:sp>
        <p:nvSpPr>
          <p:cNvPr id="24" name="文本框 23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182981" y="3120736"/>
            <a:ext cx="169393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3200" b="1" kern="12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LEGAL</a:t>
            </a:r>
            <a:endParaRPr lang="zh-CN" altLang="en-US" sz="3200" b="1" kern="1200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38442" y="2535961"/>
            <a:ext cx="7153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ea typeface="思源宋体 CN Heavy" panose="02020900000000000000" pitchFamily="18" charset="-122"/>
                <a:cs typeface="Open Sans" charset="0"/>
              </a:rPr>
              <a:t>ETHICAL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33295" y="2059186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ea typeface="思源宋体 CN Heavy" panose="02020900000000000000" pitchFamily="18" charset="-122"/>
                <a:cs typeface="Open Sans" charset="0"/>
              </a:rPr>
              <a:t>SOCIAL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8829" y="3854566"/>
            <a:ext cx="241965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Tahoma" panose="020B0604030504040204" pitchFamily="34" charset="0"/>
                <a:ea typeface="等线" panose="02010600030101010101" pitchFamily="2" charset="-122"/>
              </a:rPr>
              <a:t>Companies often seek advance consent for personal data usage, which is legal. However, illegally disclosing user information for profit remains a concern.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017019" y="3407009"/>
            <a:ext cx="22732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ahoma" panose="020B0604030504040204" pitchFamily="34" charset="0"/>
                <a:ea typeface="等线" panose="02010600030101010101" pitchFamily="2" charset="-122"/>
              </a:rPr>
              <a:t>Online shopping site or application have an obligation to protect the user's personal information safety, once appear, personal information leakage.</a:t>
            </a:r>
            <a:endParaRPr lang="zh-CN" altLang="en-US" sz="1200" dirty="0">
              <a:latin typeface="Tahoma" panose="020B0604030504040204" pitchFamily="34" charset="0"/>
              <a:ea typeface="等线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20495" y="2843917"/>
            <a:ext cx="2158173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latin typeface="Tahoma" panose="020B0604030504040204" pitchFamily="34" charset="0"/>
                <a:ea typeface="等线" panose="02010600030101010101" pitchFamily="2" charset="-122"/>
              </a:rPr>
              <a:t>Online shopping data breaches undermine trust, impacting company credibility and revenue. They also fuel criminal activities involving the sale of personal information, affecting society negatively.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5352" y="2068912"/>
            <a:ext cx="4616648" cy="23083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300900"/>
            <a:ext cx="12192000" cy="55570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505" b="12505"/>
          <a:stretch>
            <a:fillRect/>
          </a:stretch>
        </p:blipFill>
        <p:spPr>
          <a:xfrm>
            <a:off x="394289" y="366928"/>
            <a:ext cx="3009900" cy="3008313"/>
          </a:xfrm>
        </p:spPr>
      </p:pic>
      <p:sp>
        <p:nvSpPr>
          <p:cNvPr id="8" name="文本框 7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3484317" y="325497"/>
            <a:ext cx="7580068" cy="110799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6600" b="1" kern="12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ADVICE</a:t>
            </a:r>
            <a:endParaRPr lang="zh-CN" altLang="en-US" sz="6600" b="1" kern="1200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1285" y="2395220"/>
            <a:ext cx="1045972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Toppan Bunkyu Midashi Gothic" panose="020B0900000000000000" charset="-122"/>
                <a:ea typeface="Toppan Bunkyu Midashi Gothic" panose="020B0900000000000000" charset="-122"/>
                <a:cs typeface="+mj-lt"/>
              </a:rPr>
              <a:t>For individuals, learn to prevent information leaks and know how to respond if a breach occurs.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bg1"/>
              </a:solidFill>
              <a:latin typeface="Toppan Bunkyu Midashi Gothic" panose="020B0900000000000000" charset="-122"/>
              <a:ea typeface="Toppan Bunkyu Midashi Gothic" panose="020B0900000000000000" charset="-122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Toppan Bunkyu Midashi Gothic" panose="020B0900000000000000" charset="-122"/>
                <a:ea typeface="Toppan Bunkyu Midashi Gothic" panose="020B0900000000000000" charset="-122"/>
                <a:cs typeface="+mj-lt"/>
              </a:rPr>
              <a:t>For companies, invest in site security to prevent hackers and fulfill the duty of protecting users' personal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chemeClr val="bg1"/>
              </a:solidFill>
              <a:latin typeface="Toppan Bunkyu Midashi Gothic" panose="020B0900000000000000" charset="-122"/>
              <a:ea typeface="Toppan Bunkyu Midashi Gothic" panose="020B0900000000000000" charset="-122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Toppan Bunkyu Midashi Gothic" panose="020B0900000000000000" charset="-122"/>
                <a:ea typeface="Toppan Bunkyu Midashi Gothic" panose="020B0900000000000000" charset="-122"/>
                <a:cs typeface="+mj-lt"/>
              </a:rPr>
              <a:t>For society, promote privacy protection, enact relevant laws, and regulations to address information disclosure.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-9032"/>
            <a:ext cx="12192000" cy="6857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14"/>
          <p:cNvSpPr/>
          <p:nvPr/>
        </p:nvSpPr>
        <p:spPr bwMode="auto">
          <a:xfrm>
            <a:off x="11201600" y="5916304"/>
            <a:ext cx="534223" cy="408249"/>
          </a:xfrm>
          <a:custGeom>
            <a:avLst/>
            <a:gdLst>
              <a:gd name="T0" fmla="*/ 0 w 97"/>
              <a:gd name="T1" fmla="*/ 74 h 74"/>
              <a:gd name="T2" fmla="*/ 59 w 97"/>
              <a:gd name="T3" fmla="*/ 21 h 74"/>
              <a:gd name="T4" fmla="*/ 59 w 97"/>
              <a:gd name="T5" fmla="*/ 0 h 74"/>
              <a:gd name="T6" fmla="*/ 97 w 97"/>
              <a:gd name="T7" fmla="*/ 35 h 74"/>
              <a:gd name="T8" fmla="*/ 59 w 97"/>
              <a:gd name="T9" fmla="*/ 71 h 74"/>
              <a:gd name="T10" fmla="*/ 59 w 97"/>
              <a:gd name="T11" fmla="*/ 48 h 74"/>
              <a:gd name="T12" fmla="*/ 0 w 97"/>
              <a:gd name="T1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74">
                <a:moveTo>
                  <a:pt x="0" y="74"/>
                </a:moveTo>
                <a:cubicBezTo>
                  <a:pt x="0" y="74"/>
                  <a:pt x="11" y="21"/>
                  <a:pt x="59" y="21"/>
                </a:cubicBezTo>
                <a:cubicBezTo>
                  <a:pt x="59" y="0"/>
                  <a:pt x="59" y="0"/>
                  <a:pt x="59" y="0"/>
                </a:cubicBezTo>
                <a:cubicBezTo>
                  <a:pt x="97" y="35"/>
                  <a:pt x="97" y="35"/>
                  <a:pt x="97" y="35"/>
                </a:cubicBezTo>
                <a:cubicBezTo>
                  <a:pt x="59" y="71"/>
                  <a:pt x="59" y="71"/>
                  <a:pt x="59" y="71"/>
                </a:cubicBezTo>
                <a:cubicBezTo>
                  <a:pt x="59" y="48"/>
                  <a:pt x="59" y="48"/>
                  <a:pt x="59" y="48"/>
                </a:cubicBezTo>
                <a:cubicBezTo>
                  <a:pt x="33" y="48"/>
                  <a:pt x="14" y="50"/>
                  <a:pt x="0" y="74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文本框 5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1020992" y="258672"/>
            <a:ext cx="12089249" cy="186204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11500" b="1" kern="1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CONCLUSION</a:t>
            </a:r>
            <a:endParaRPr lang="zh-CN" altLang="en-US" sz="11500" b="1" kern="12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20992" y="2575604"/>
            <a:ext cx="7661338" cy="3340700"/>
            <a:chOff x="1020992" y="2753530"/>
            <a:chExt cx="7661338" cy="3340700"/>
          </a:xfrm>
        </p:grpSpPr>
        <p:sp>
          <p:nvSpPr>
            <p:cNvPr id="7" name="矩形 6"/>
            <p:cNvSpPr/>
            <p:nvPr/>
          </p:nvSpPr>
          <p:spPr>
            <a:xfrm>
              <a:off x="1020992" y="2753530"/>
              <a:ext cx="766133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</a:pPr>
              <a:endParaRPr lang="zh-CN" altLang="en-US" sz="1600" dirty="0">
                <a:solidFill>
                  <a:schemeClr val="bg1"/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</a:endParaRPr>
            </a:p>
          </p:txBody>
        </p:sp>
        <p:sp>
          <p:nvSpPr>
            <p:cNvPr id="17" name="Freeform 166"/>
            <p:cNvSpPr>
              <a:spLocks noEditPoints="1"/>
            </p:cNvSpPr>
            <p:nvPr/>
          </p:nvSpPr>
          <p:spPr bwMode="auto">
            <a:xfrm>
              <a:off x="3155927" y="5737042"/>
              <a:ext cx="360363" cy="357188"/>
            </a:xfrm>
            <a:custGeom>
              <a:avLst/>
              <a:gdLst>
                <a:gd name="T0" fmla="*/ 96 w 96"/>
                <a:gd name="T1" fmla="*/ 90 h 95"/>
                <a:gd name="T2" fmla="*/ 90 w 96"/>
                <a:gd name="T3" fmla="*/ 95 h 95"/>
                <a:gd name="T4" fmla="*/ 6 w 96"/>
                <a:gd name="T5" fmla="*/ 95 h 95"/>
                <a:gd name="T6" fmla="*/ 0 w 96"/>
                <a:gd name="T7" fmla="*/ 90 h 95"/>
                <a:gd name="T8" fmla="*/ 0 w 96"/>
                <a:gd name="T9" fmla="*/ 6 h 95"/>
                <a:gd name="T10" fmla="*/ 6 w 96"/>
                <a:gd name="T11" fmla="*/ 0 h 95"/>
                <a:gd name="T12" fmla="*/ 64 w 96"/>
                <a:gd name="T13" fmla="*/ 0 h 95"/>
                <a:gd name="T14" fmla="*/ 74 w 96"/>
                <a:gd name="T15" fmla="*/ 4 h 95"/>
                <a:gd name="T16" fmla="*/ 91 w 96"/>
                <a:gd name="T17" fmla="*/ 21 h 95"/>
                <a:gd name="T18" fmla="*/ 96 w 96"/>
                <a:gd name="T19" fmla="*/ 32 h 95"/>
                <a:gd name="T20" fmla="*/ 96 w 96"/>
                <a:gd name="T21" fmla="*/ 90 h 95"/>
                <a:gd name="T22" fmla="*/ 88 w 96"/>
                <a:gd name="T23" fmla="*/ 88 h 95"/>
                <a:gd name="T24" fmla="*/ 88 w 96"/>
                <a:gd name="T25" fmla="*/ 32 h 95"/>
                <a:gd name="T26" fmla="*/ 86 w 96"/>
                <a:gd name="T27" fmla="*/ 27 h 95"/>
                <a:gd name="T28" fmla="*/ 68 w 96"/>
                <a:gd name="T29" fmla="*/ 9 h 95"/>
                <a:gd name="T30" fmla="*/ 64 w 96"/>
                <a:gd name="T31" fmla="*/ 8 h 95"/>
                <a:gd name="T32" fmla="*/ 64 w 96"/>
                <a:gd name="T33" fmla="*/ 34 h 95"/>
                <a:gd name="T34" fmla="*/ 58 w 96"/>
                <a:gd name="T35" fmla="*/ 40 h 95"/>
                <a:gd name="T36" fmla="*/ 22 w 96"/>
                <a:gd name="T37" fmla="*/ 40 h 95"/>
                <a:gd name="T38" fmla="*/ 16 w 96"/>
                <a:gd name="T39" fmla="*/ 34 h 95"/>
                <a:gd name="T40" fmla="*/ 16 w 96"/>
                <a:gd name="T41" fmla="*/ 8 h 95"/>
                <a:gd name="T42" fmla="*/ 8 w 96"/>
                <a:gd name="T43" fmla="*/ 8 h 95"/>
                <a:gd name="T44" fmla="*/ 8 w 96"/>
                <a:gd name="T45" fmla="*/ 88 h 95"/>
                <a:gd name="T46" fmla="*/ 16 w 96"/>
                <a:gd name="T47" fmla="*/ 88 h 95"/>
                <a:gd name="T48" fmla="*/ 16 w 96"/>
                <a:gd name="T49" fmla="*/ 62 h 95"/>
                <a:gd name="T50" fmla="*/ 22 w 96"/>
                <a:gd name="T51" fmla="*/ 56 h 95"/>
                <a:gd name="T52" fmla="*/ 74 w 96"/>
                <a:gd name="T53" fmla="*/ 56 h 95"/>
                <a:gd name="T54" fmla="*/ 80 w 96"/>
                <a:gd name="T55" fmla="*/ 62 h 95"/>
                <a:gd name="T56" fmla="*/ 80 w 96"/>
                <a:gd name="T57" fmla="*/ 88 h 95"/>
                <a:gd name="T58" fmla="*/ 88 w 96"/>
                <a:gd name="T59" fmla="*/ 88 h 95"/>
                <a:gd name="T60" fmla="*/ 72 w 96"/>
                <a:gd name="T61" fmla="*/ 88 h 95"/>
                <a:gd name="T62" fmla="*/ 72 w 96"/>
                <a:gd name="T63" fmla="*/ 64 h 95"/>
                <a:gd name="T64" fmla="*/ 24 w 96"/>
                <a:gd name="T65" fmla="*/ 64 h 95"/>
                <a:gd name="T66" fmla="*/ 24 w 96"/>
                <a:gd name="T67" fmla="*/ 88 h 95"/>
                <a:gd name="T68" fmla="*/ 72 w 96"/>
                <a:gd name="T69" fmla="*/ 88 h 95"/>
                <a:gd name="T70" fmla="*/ 56 w 96"/>
                <a:gd name="T71" fmla="*/ 10 h 95"/>
                <a:gd name="T72" fmla="*/ 54 w 96"/>
                <a:gd name="T73" fmla="*/ 8 h 95"/>
                <a:gd name="T74" fmla="*/ 42 w 96"/>
                <a:gd name="T75" fmla="*/ 8 h 95"/>
                <a:gd name="T76" fmla="*/ 40 w 96"/>
                <a:gd name="T77" fmla="*/ 10 h 95"/>
                <a:gd name="T78" fmla="*/ 40 w 96"/>
                <a:gd name="T79" fmla="*/ 30 h 95"/>
                <a:gd name="T80" fmla="*/ 42 w 96"/>
                <a:gd name="T81" fmla="*/ 32 h 95"/>
                <a:gd name="T82" fmla="*/ 54 w 96"/>
                <a:gd name="T83" fmla="*/ 32 h 95"/>
                <a:gd name="T84" fmla="*/ 56 w 96"/>
                <a:gd name="T85" fmla="*/ 30 h 95"/>
                <a:gd name="T86" fmla="*/ 56 w 96"/>
                <a:gd name="T87" fmla="*/ 1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95">
                  <a:moveTo>
                    <a:pt x="96" y="90"/>
                  </a:moveTo>
                  <a:cubicBezTo>
                    <a:pt x="96" y="93"/>
                    <a:pt x="93" y="95"/>
                    <a:pt x="90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2" y="95"/>
                    <a:pt x="0" y="93"/>
                    <a:pt x="0" y="9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72" y="1"/>
                    <a:pt x="74" y="4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4" y="24"/>
                    <a:pt x="96" y="28"/>
                    <a:pt x="96" y="32"/>
                  </a:cubicBezTo>
                  <a:lnTo>
                    <a:pt x="96" y="90"/>
                  </a:lnTo>
                  <a:close/>
                  <a:moveTo>
                    <a:pt x="88" y="88"/>
                  </a:moveTo>
                  <a:cubicBezTo>
                    <a:pt x="88" y="32"/>
                    <a:pt x="88" y="32"/>
                    <a:pt x="88" y="32"/>
                  </a:cubicBezTo>
                  <a:cubicBezTo>
                    <a:pt x="88" y="30"/>
                    <a:pt x="87" y="28"/>
                    <a:pt x="86" y="27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5" y="8"/>
                    <a:pt x="64" y="8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7"/>
                    <a:pt x="61" y="40"/>
                    <a:pt x="58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8" y="40"/>
                    <a:pt x="16" y="37"/>
                    <a:pt x="16" y="3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58"/>
                    <a:pt x="18" y="56"/>
                    <a:pt x="22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6"/>
                    <a:pt x="80" y="58"/>
                    <a:pt x="80" y="62"/>
                  </a:cubicBezTo>
                  <a:cubicBezTo>
                    <a:pt x="80" y="88"/>
                    <a:pt x="80" y="88"/>
                    <a:pt x="80" y="88"/>
                  </a:cubicBezTo>
                  <a:lnTo>
                    <a:pt x="88" y="88"/>
                  </a:lnTo>
                  <a:close/>
                  <a:moveTo>
                    <a:pt x="72" y="88"/>
                  </a:moveTo>
                  <a:cubicBezTo>
                    <a:pt x="72" y="64"/>
                    <a:pt x="72" y="64"/>
                    <a:pt x="72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88"/>
                    <a:pt x="24" y="88"/>
                    <a:pt x="24" y="88"/>
                  </a:cubicBezTo>
                  <a:lnTo>
                    <a:pt x="72" y="88"/>
                  </a:lnTo>
                  <a:close/>
                  <a:moveTo>
                    <a:pt x="56" y="10"/>
                  </a:moveTo>
                  <a:cubicBezTo>
                    <a:pt x="56" y="9"/>
                    <a:pt x="55" y="8"/>
                    <a:pt x="5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0" y="9"/>
                    <a:pt x="40" y="1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1"/>
                    <a:pt x="41" y="32"/>
                    <a:pt x="42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6" y="31"/>
                    <a:pt x="56" y="30"/>
                  </a:cubicBezTo>
                  <a:lnTo>
                    <a:pt x="56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20"/>
            <p:cNvSpPr>
              <a:spLocks noEditPoints="1"/>
            </p:cNvSpPr>
            <p:nvPr/>
          </p:nvSpPr>
          <p:spPr bwMode="auto">
            <a:xfrm>
              <a:off x="3855635" y="5748155"/>
              <a:ext cx="438150" cy="330200"/>
            </a:xfrm>
            <a:custGeom>
              <a:avLst/>
              <a:gdLst>
                <a:gd name="T0" fmla="*/ 96 w 117"/>
                <a:gd name="T1" fmla="*/ 40 h 88"/>
                <a:gd name="T2" fmla="*/ 44 w 117"/>
                <a:gd name="T3" fmla="*/ 40 h 88"/>
                <a:gd name="T4" fmla="*/ 21 w 117"/>
                <a:gd name="T5" fmla="*/ 50 h 88"/>
                <a:gd name="T6" fmla="*/ 0 w 117"/>
                <a:gd name="T7" fmla="*/ 75 h 88"/>
                <a:gd name="T8" fmla="*/ 0 w 117"/>
                <a:gd name="T9" fmla="*/ 76 h 88"/>
                <a:gd name="T10" fmla="*/ 0 w 117"/>
                <a:gd name="T11" fmla="*/ 74 h 88"/>
                <a:gd name="T12" fmla="*/ 0 w 117"/>
                <a:gd name="T13" fmla="*/ 14 h 88"/>
                <a:gd name="T14" fmla="*/ 14 w 117"/>
                <a:gd name="T15" fmla="*/ 0 h 88"/>
                <a:gd name="T16" fmla="*/ 34 w 117"/>
                <a:gd name="T17" fmla="*/ 0 h 88"/>
                <a:gd name="T18" fmla="*/ 48 w 117"/>
                <a:gd name="T19" fmla="*/ 14 h 88"/>
                <a:gd name="T20" fmla="*/ 48 w 117"/>
                <a:gd name="T21" fmla="*/ 16 h 88"/>
                <a:gd name="T22" fmla="*/ 82 w 117"/>
                <a:gd name="T23" fmla="*/ 16 h 88"/>
                <a:gd name="T24" fmla="*/ 96 w 117"/>
                <a:gd name="T25" fmla="*/ 30 h 88"/>
                <a:gd name="T26" fmla="*/ 96 w 117"/>
                <a:gd name="T27" fmla="*/ 40 h 88"/>
                <a:gd name="T28" fmla="*/ 115 w 117"/>
                <a:gd name="T29" fmla="*/ 56 h 88"/>
                <a:gd name="T30" fmla="*/ 94 w 117"/>
                <a:gd name="T31" fmla="*/ 80 h 88"/>
                <a:gd name="T32" fmla="*/ 78 w 117"/>
                <a:gd name="T33" fmla="*/ 88 h 88"/>
                <a:gd name="T34" fmla="*/ 10 w 117"/>
                <a:gd name="T35" fmla="*/ 88 h 88"/>
                <a:gd name="T36" fmla="*/ 4 w 117"/>
                <a:gd name="T37" fmla="*/ 84 h 88"/>
                <a:gd name="T38" fmla="*/ 6 w 117"/>
                <a:gd name="T39" fmla="*/ 80 h 88"/>
                <a:gd name="T40" fmla="*/ 27 w 117"/>
                <a:gd name="T41" fmla="*/ 56 h 88"/>
                <a:gd name="T42" fmla="*/ 44 w 117"/>
                <a:gd name="T43" fmla="*/ 48 h 88"/>
                <a:gd name="T44" fmla="*/ 112 w 117"/>
                <a:gd name="T45" fmla="*/ 48 h 88"/>
                <a:gd name="T46" fmla="*/ 117 w 117"/>
                <a:gd name="T47" fmla="*/ 51 h 88"/>
                <a:gd name="T48" fmla="*/ 115 w 117"/>
                <a:gd name="T49" fmla="*/ 5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7" h="88">
                  <a:moveTo>
                    <a:pt x="96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36" y="40"/>
                    <a:pt x="26" y="44"/>
                    <a:pt x="21" y="5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5"/>
                    <a:pt x="0" y="74"/>
                    <a:pt x="0" y="7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8" y="6"/>
                    <a:pt x="48" y="14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9" y="16"/>
                    <a:pt x="96" y="22"/>
                    <a:pt x="96" y="30"/>
                  </a:cubicBezTo>
                  <a:lnTo>
                    <a:pt x="96" y="40"/>
                  </a:lnTo>
                  <a:close/>
                  <a:moveTo>
                    <a:pt x="115" y="56"/>
                  </a:moveTo>
                  <a:cubicBezTo>
                    <a:pt x="94" y="80"/>
                    <a:pt x="94" y="80"/>
                    <a:pt x="94" y="80"/>
                  </a:cubicBezTo>
                  <a:cubicBezTo>
                    <a:pt x="90" y="85"/>
                    <a:pt x="83" y="88"/>
                    <a:pt x="78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7" y="88"/>
                    <a:pt x="4" y="87"/>
                    <a:pt x="4" y="84"/>
                  </a:cubicBezTo>
                  <a:cubicBezTo>
                    <a:pt x="4" y="83"/>
                    <a:pt x="5" y="81"/>
                    <a:pt x="6" y="80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31" y="51"/>
                    <a:pt x="38" y="48"/>
                    <a:pt x="4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7" y="49"/>
                    <a:pt x="117" y="51"/>
                  </a:cubicBezTo>
                  <a:cubicBezTo>
                    <a:pt x="117" y="53"/>
                    <a:pt x="116" y="54"/>
                    <a:pt x="115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35286" y="2399517"/>
            <a:ext cx="11279646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Söhne"/>
              </a:rPr>
              <a:t>Concerns over online banking and shopping highlight the need for caution and trust in IT.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bg1"/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Söhne"/>
              </a:rPr>
              <a:t>Legislation and regulations play a crucial role in enhancing network security and addressing these concerns.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bg1"/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Söhne"/>
              </a:rPr>
              <a:t>Additionally, promoting cybersecurity awareness and fostering collective commitment can mitigate risks, ensuring a safer digital landscape for all.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b="1" kern="100" dirty="0">
              <a:solidFill>
                <a:schemeClr val="bg1"/>
              </a:solidFill>
              <a:effectLst/>
              <a:latin typeface="Söhne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b="1" kern="100" dirty="0">
              <a:solidFill>
                <a:schemeClr val="bg1"/>
              </a:solidFill>
              <a:effectLst/>
              <a:latin typeface="Söhne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1" kern="1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Therefore, although IT cannot achieve 100% security, at least it is striving towards 100%.</a:t>
            </a:r>
            <a:endParaRPr lang="zh-CN" altLang="zh-CN" sz="1800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b="0" i="0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1292" y="1045516"/>
            <a:ext cx="4560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spc="3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CONTENTS</a:t>
            </a:r>
            <a:endParaRPr lang="zh-CN" altLang="en-US" sz="3600" spc="300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882185" y="1760283"/>
            <a:ext cx="52475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988097" y="1057982"/>
            <a:ext cx="37401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01. 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ea typeface="思源宋体 CN Heavy" panose="02020900000000000000" pitchFamily="18" charset="-122"/>
              </a:rPr>
              <a:t>INTRODUCTION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  <a:ea typeface="思源宋体 CN Heavy" panose="02020900000000000000" pitchFamily="18" charset="-122"/>
            </a:endParaRPr>
          </a:p>
        </p:txBody>
      </p:sp>
      <p:sp>
        <p:nvSpPr>
          <p:cNvPr id="20" name="任意形状 31"/>
          <p:cNvSpPr/>
          <p:nvPr/>
        </p:nvSpPr>
        <p:spPr>
          <a:xfrm>
            <a:off x="10780775" y="1294031"/>
            <a:ext cx="137434" cy="257690"/>
          </a:xfrm>
          <a:custGeom>
            <a:avLst/>
            <a:gdLst>
              <a:gd name="connsiteX0" fmla="*/ 39415 w 180000"/>
              <a:gd name="connsiteY0" fmla="*/ 332533 h 337500"/>
              <a:gd name="connsiteX1" fmla="*/ 25015 w 180000"/>
              <a:gd name="connsiteY1" fmla="*/ 327358 h 337500"/>
              <a:gd name="connsiteX2" fmla="*/ 22054 w 180000"/>
              <a:gd name="connsiteY2" fmla="*/ 295676 h 337500"/>
              <a:gd name="connsiteX3" fmla="*/ 22090 w 180000"/>
              <a:gd name="connsiteY3" fmla="*/ 295633 h 337500"/>
              <a:gd name="connsiteX4" fmla="*/ 122890 w 180000"/>
              <a:gd name="connsiteY4" fmla="*/ 175033 h 337500"/>
              <a:gd name="connsiteX5" fmla="*/ 25690 w 180000"/>
              <a:gd name="connsiteY5" fmla="*/ 54208 h 337500"/>
              <a:gd name="connsiteX6" fmla="*/ 28972 w 180000"/>
              <a:gd name="connsiteY6" fmla="*/ 22558 h 337500"/>
              <a:gd name="connsiteX7" fmla="*/ 29065 w 180000"/>
              <a:gd name="connsiteY7" fmla="*/ 22483 h 337500"/>
              <a:gd name="connsiteX8" fmla="*/ 60820 w 180000"/>
              <a:gd name="connsiteY8" fmla="*/ 24512 h 337500"/>
              <a:gd name="connsiteX9" fmla="*/ 61915 w 180000"/>
              <a:gd name="connsiteY9" fmla="*/ 25858 h 337500"/>
              <a:gd name="connsiteX10" fmla="*/ 170590 w 180000"/>
              <a:gd name="connsiteY10" fmla="*/ 160858 h 337500"/>
              <a:gd name="connsiteX11" fmla="*/ 170590 w 180000"/>
              <a:gd name="connsiteY11" fmla="*/ 189433 h 337500"/>
              <a:gd name="connsiteX12" fmla="*/ 58090 w 180000"/>
              <a:gd name="connsiteY12" fmla="*/ 324433 h 337500"/>
              <a:gd name="connsiteX13" fmla="*/ 39415 w 180000"/>
              <a:gd name="connsiteY13" fmla="*/ 332533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000" h="337500">
                <a:moveTo>
                  <a:pt x="39415" y="332533"/>
                </a:moveTo>
                <a:cubicBezTo>
                  <a:pt x="34158" y="332543"/>
                  <a:pt x="29063" y="330712"/>
                  <a:pt x="25015" y="327358"/>
                </a:cubicBezTo>
                <a:cubicBezTo>
                  <a:pt x="15449" y="319427"/>
                  <a:pt x="14123" y="305243"/>
                  <a:pt x="22054" y="295676"/>
                </a:cubicBezTo>
                <a:cubicBezTo>
                  <a:pt x="22066" y="295662"/>
                  <a:pt x="22078" y="295648"/>
                  <a:pt x="22090" y="295633"/>
                </a:cubicBezTo>
                <a:lnTo>
                  <a:pt x="122890" y="175033"/>
                </a:lnTo>
                <a:lnTo>
                  <a:pt x="25690" y="54208"/>
                </a:lnTo>
                <a:cubicBezTo>
                  <a:pt x="17857" y="44562"/>
                  <a:pt x="19326" y="30392"/>
                  <a:pt x="28972" y="22558"/>
                </a:cubicBezTo>
                <a:cubicBezTo>
                  <a:pt x="29003" y="22533"/>
                  <a:pt x="29034" y="22508"/>
                  <a:pt x="29065" y="22483"/>
                </a:cubicBezTo>
                <a:cubicBezTo>
                  <a:pt x="38394" y="14275"/>
                  <a:pt x="52612" y="15183"/>
                  <a:pt x="60820" y="24512"/>
                </a:cubicBezTo>
                <a:cubicBezTo>
                  <a:pt x="61202" y="24947"/>
                  <a:pt x="61568" y="25396"/>
                  <a:pt x="61915" y="25858"/>
                </a:cubicBezTo>
                <a:lnTo>
                  <a:pt x="170590" y="160858"/>
                </a:lnTo>
                <a:cubicBezTo>
                  <a:pt x="177415" y="169161"/>
                  <a:pt x="177415" y="181131"/>
                  <a:pt x="170590" y="189433"/>
                </a:cubicBezTo>
                <a:lnTo>
                  <a:pt x="58090" y="324433"/>
                </a:lnTo>
                <a:cubicBezTo>
                  <a:pt x="53512" y="329956"/>
                  <a:pt x="46575" y="332964"/>
                  <a:pt x="39415" y="33253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5882185" y="3106862"/>
            <a:ext cx="52475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988097" y="2404561"/>
            <a:ext cx="35141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02. 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ea typeface="思源宋体 CN Heavy" panose="02020900000000000000" pitchFamily="18" charset="-122"/>
              </a:rPr>
              <a:t>BACKGROUND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ea typeface="思源宋体 CN Heavy" panose="02020900000000000000" pitchFamily="18" charset="-122"/>
            </a:endParaRPr>
          </a:p>
        </p:txBody>
      </p:sp>
      <p:sp>
        <p:nvSpPr>
          <p:cNvPr id="23" name="任意形状 31"/>
          <p:cNvSpPr/>
          <p:nvPr/>
        </p:nvSpPr>
        <p:spPr>
          <a:xfrm>
            <a:off x="10780775" y="2640610"/>
            <a:ext cx="137434" cy="257690"/>
          </a:xfrm>
          <a:custGeom>
            <a:avLst/>
            <a:gdLst>
              <a:gd name="connsiteX0" fmla="*/ 39415 w 180000"/>
              <a:gd name="connsiteY0" fmla="*/ 332533 h 337500"/>
              <a:gd name="connsiteX1" fmla="*/ 25015 w 180000"/>
              <a:gd name="connsiteY1" fmla="*/ 327358 h 337500"/>
              <a:gd name="connsiteX2" fmla="*/ 22054 w 180000"/>
              <a:gd name="connsiteY2" fmla="*/ 295676 h 337500"/>
              <a:gd name="connsiteX3" fmla="*/ 22090 w 180000"/>
              <a:gd name="connsiteY3" fmla="*/ 295633 h 337500"/>
              <a:gd name="connsiteX4" fmla="*/ 122890 w 180000"/>
              <a:gd name="connsiteY4" fmla="*/ 175033 h 337500"/>
              <a:gd name="connsiteX5" fmla="*/ 25690 w 180000"/>
              <a:gd name="connsiteY5" fmla="*/ 54208 h 337500"/>
              <a:gd name="connsiteX6" fmla="*/ 28972 w 180000"/>
              <a:gd name="connsiteY6" fmla="*/ 22558 h 337500"/>
              <a:gd name="connsiteX7" fmla="*/ 29065 w 180000"/>
              <a:gd name="connsiteY7" fmla="*/ 22483 h 337500"/>
              <a:gd name="connsiteX8" fmla="*/ 60820 w 180000"/>
              <a:gd name="connsiteY8" fmla="*/ 24512 h 337500"/>
              <a:gd name="connsiteX9" fmla="*/ 61915 w 180000"/>
              <a:gd name="connsiteY9" fmla="*/ 25858 h 337500"/>
              <a:gd name="connsiteX10" fmla="*/ 170590 w 180000"/>
              <a:gd name="connsiteY10" fmla="*/ 160858 h 337500"/>
              <a:gd name="connsiteX11" fmla="*/ 170590 w 180000"/>
              <a:gd name="connsiteY11" fmla="*/ 189433 h 337500"/>
              <a:gd name="connsiteX12" fmla="*/ 58090 w 180000"/>
              <a:gd name="connsiteY12" fmla="*/ 324433 h 337500"/>
              <a:gd name="connsiteX13" fmla="*/ 39415 w 180000"/>
              <a:gd name="connsiteY13" fmla="*/ 332533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000" h="337500">
                <a:moveTo>
                  <a:pt x="39415" y="332533"/>
                </a:moveTo>
                <a:cubicBezTo>
                  <a:pt x="34158" y="332543"/>
                  <a:pt x="29063" y="330712"/>
                  <a:pt x="25015" y="327358"/>
                </a:cubicBezTo>
                <a:cubicBezTo>
                  <a:pt x="15449" y="319427"/>
                  <a:pt x="14123" y="305243"/>
                  <a:pt x="22054" y="295676"/>
                </a:cubicBezTo>
                <a:cubicBezTo>
                  <a:pt x="22066" y="295662"/>
                  <a:pt x="22078" y="295648"/>
                  <a:pt x="22090" y="295633"/>
                </a:cubicBezTo>
                <a:lnTo>
                  <a:pt x="122890" y="175033"/>
                </a:lnTo>
                <a:lnTo>
                  <a:pt x="25690" y="54208"/>
                </a:lnTo>
                <a:cubicBezTo>
                  <a:pt x="17857" y="44562"/>
                  <a:pt x="19326" y="30392"/>
                  <a:pt x="28972" y="22558"/>
                </a:cubicBezTo>
                <a:cubicBezTo>
                  <a:pt x="29003" y="22533"/>
                  <a:pt x="29034" y="22508"/>
                  <a:pt x="29065" y="22483"/>
                </a:cubicBezTo>
                <a:cubicBezTo>
                  <a:pt x="38394" y="14275"/>
                  <a:pt x="52612" y="15183"/>
                  <a:pt x="60820" y="24512"/>
                </a:cubicBezTo>
                <a:cubicBezTo>
                  <a:pt x="61202" y="24947"/>
                  <a:pt x="61568" y="25396"/>
                  <a:pt x="61915" y="25858"/>
                </a:cubicBezTo>
                <a:lnTo>
                  <a:pt x="170590" y="160858"/>
                </a:lnTo>
                <a:cubicBezTo>
                  <a:pt x="177415" y="169161"/>
                  <a:pt x="177415" y="181131"/>
                  <a:pt x="170590" y="189433"/>
                </a:cubicBezTo>
                <a:lnTo>
                  <a:pt x="58090" y="324433"/>
                </a:lnTo>
                <a:cubicBezTo>
                  <a:pt x="53512" y="329956"/>
                  <a:pt x="46575" y="332964"/>
                  <a:pt x="39415" y="33253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5882185" y="4453440"/>
            <a:ext cx="52475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988097" y="3751139"/>
            <a:ext cx="2916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03. 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ea typeface="思源宋体 CN Heavy" panose="02020900000000000000" pitchFamily="18" charset="-122"/>
              </a:rPr>
              <a:t>ANALYSIST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ea typeface="思源宋体 CN Heavy" panose="02020900000000000000" pitchFamily="18" charset="-122"/>
            </a:endParaRPr>
          </a:p>
        </p:txBody>
      </p:sp>
      <p:sp>
        <p:nvSpPr>
          <p:cNvPr id="26" name="任意形状 31"/>
          <p:cNvSpPr/>
          <p:nvPr/>
        </p:nvSpPr>
        <p:spPr>
          <a:xfrm>
            <a:off x="10780775" y="3987188"/>
            <a:ext cx="137434" cy="257690"/>
          </a:xfrm>
          <a:custGeom>
            <a:avLst/>
            <a:gdLst>
              <a:gd name="connsiteX0" fmla="*/ 39415 w 180000"/>
              <a:gd name="connsiteY0" fmla="*/ 332533 h 337500"/>
              <a:gd name="connsiteX1" fmla="*/ 25015 w 180000"/>
              <a:gd name="connsiteY1" fmla="*/ 327358 h 337500"/>
              <a:gd name="connsiteX2" fmla="*/ 22054 w 180000"/>
              <a:gd name="connsiteY2" fmla="*/ 295676 h 337500"/>
              <a:gd name="connsiteX3" fmla="*/ 22090 w 180000"/>
              <a:gd name="connsiteY3" fmla="*/ 295633 h 337500"/>
              <a:gd name="connsiteX4" fmla="*/ 122890 w 180000"/>
              <a:gd name="connsiteY4" fmla="*/ 175033 h 337500"/>
              <a:gd name="connsiteX5" fmla="*/ 25690 w 180000"/>
              <a:gd name="connsiteY5" fmla="*/ 54208 h 337500"/>
              <a:gd name="connsiteX6" fmla="*/ 28972 w 180000"/>
              <a:gd name="connsiteY6" fmla="*/ 22558 h 337500"/>
              <a:gd name="connsiteX7" fmla="*/ 29065 w 180000"/>
              <a:gd name="connsiteY7" fmla="*/ 22483 h 337500"/>
              <a:gd name="connsiteX8" fmla="*/ 60820 w 180000"/>
              <a:gd name="connsiteY8" fmla="*/ 24512 h 337500"/>
              <a:gd name="connsiteX9" fmla="*/ 61915 w 180000"/>
              <a:gd name="connsiteY9" fmla="*/ 25858 h 337500"/>
              <a:gd name="connsiteX10" fmla="*/ 170590 w 180000"/>
              <a:gd name="connsiteY10" fmla="*/ 160858 h 337500"/>
              <a:gd name="connsiteX11" fmla="*/ 170590 w 180000"/>
              <a:gd name="connsiteY11" fmla="*/ 189433 h 337500"/>
              <a:gd name="connsiteX12" fmla="*/ 58090 w 180000"/>
              <a:gd name="connsiteY12" fmla="*/ 324433 h 337500"/>
              <a:gd name="connsiteX13" fmla="*/ 39415 w 180000"/>
              <a:gd name="connsiteY13" fmla="*/ 332533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000" h="337500">
                <a:moveTo>
                  <a:pt x="39415" y="332533"/>
                </a:moveTo>
                <a:cubicBezTo>
                  <a:pt x="34158" y="332543"/>
                  <a:pt x="29063" y="330712"/>
                  <a:pt x="25015" y="327358"/>
                </a:cubicBezTo>
                <a:cubicBezTo>
                  <a:pt x="15449" y="319427"/>
                  <a:pt x="14123" y="305243"/>
                  <a:pt x="22054" y="295676"/>
                </a:cubicBezTo>
                <a:cubicBezTo>
                  <a:pt x="22066" y="295662"/>
                  <a:pt x="22078" y="295648"/>
                  <a:pt x="22090" y="295633"/>
                </a:cubicBezTo>
                <a:lnTo>
                  <a:pt x="122890" y="175033"/>
                </a:lnTo>
                <a:lnTo>
                  <a:pt x="25690" y="54208"/>
                </a:lnTo>
                <a:cubicBezTo>
                  <a:pt x="17857" y="44562"/>
                  <a:pt x="19326" y="30392"/>
                  <a:pt x="28972" y="22558"/>
                </a:cubicBezTo>
                <a:cubicBezTo>
                  <a:pt x="29003" y="22533"/>
                  <a:pt x="29034" y="22508"/>
                  <a:pt x="29065" y="22483"/>
                </a:cubicBezTo>
                <a:cubicBezTo>
                  <a:pt x="38394" y="14275"/>
                  <a:pt x="52612" y="15183"/>
                  <a:pt x="60820" y="24512"/>
                </a:cubicBezTo>
                <a:cubicBezTo>
                  <a:pt x="61202" y="24947"/>
                  <a:pt x="61568" y="25396"/>
                  <a:pt x="61915" y="25858"/>
                </a:cubicBezTo>
                <a:lnTo>
                  <a:pt x="170590" y="160858"/>
                </a:lnTo>
                <a:cubicBezTo>
                  <a:pt x="177415" y="169161"/>
                  <a:pt x="177415" y="181131"/>
                  <a:pt x="170590" y="189433"/>
                </a:cubicBezTo>
                <a:lnTo>
                  <a:pt x="58090" y="324433"/>
                </a:lnTo>
                <a:cubicBezTo>
                  <a:pt x="53512" y="329956"/>
                  <a:pt x="46575" y="332964"/>
                  <a:pt x="39415" y="33253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5882185" y="5800017"/>
            <a:ext cx="52475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988097" y="5097716"/>
            <a:ext cx="3350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04.  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ea typeface="思源宋体 CN Heavy" panose="02020900000000000000" pitchFamily="18" charset="-122"/>
              </a:rPr>
              <a:t>CONCLUSION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ea typeface="思源宋体 CN Heavy" panose="02020900000000000000" pitchFamily="18" charset="-122"/>
            </a:endParaRPr>
          </a:p>
        </p:txBody>
      </p:sp>
      <p:sp>
        <p:nvSpPr>
          <p:cNvPr id="29" name="任意形状 31"/>
          <p:cNvSpPr/>
          <p:nvPr/>
        </p:nvSpPr>
        <p:spPr>
          <a:xfrm>
            <a:off x="10780775" y="5333765"/>
            <a:ext cx="137434" cy="257690"/>
          </a:xfrm>
          <a:custGeom>
            <a:avLst/>
            <a:gdLst>
              <a:gd name="connsiteX0" fmla="*/ 39415 w 180000"/>
              <a:gd name="connsiteY0" fmla="*/ 332533 h 337500"/>
              <a:gd name="connsiteX1" fmla="*/ 25015 w 180000"/>
              <a:gd name="connsiteY1" fmla="*/ 327358 h 337500"/>
              <a:gd name="connsiteX2" fmla="*/ 22054 w 180000"/>
              <a:gd name="connsiteY2" fmla="*/ 295676 h 337500"/>
              <a:gd name="connsiteX3" fmla="*/ 22090 w 180000"/>
              <a:gd name="connsiteY3" fmla="*/ 295633 h 337500"/>
              <a:gd name="connsiteX4" fmla="*/ 122890 w 180000"/>
              <a:gd name="connsiteY4" fmla="*/ 175033 h 337500"/>
              <a:gd name="connsiteX5" fmla="*/ 25690 w 180000"/>
              <a:gd name="connsiteY5" fmla="*/ 54208 h 337500"/>
              <a:gd name="connsiteX6" fmla="*/ 28972 w 180000"/>
              <a:gd name="connsiteY6" fmla="*/ 22558 h 337500"/>
              <a:gd name="connsiteX7" fmla="*/ 29065 w 180000"/>
              <a:gd name="connsiteY7" fmla="*/ 22483 h 337500"/>
              <a:gd name="connsiteX8" fmla="*/ 60820 w 180000"/>
              <a:gd name="connsiteY8" fmla="*/ 24512 h 337500"/>
              <a:gd name="connsiteX9" fmla="*/ 61915 w 180000"/>
              <a:gd name="connsiteY9" fmla="*/ 25858 h 337500"/>
              <a:gd name="connsiteX10" fmla="*/ 170590 w 180000"/>
              <a:gd name="connsiteY10" fmla="*/ 160858 h 337500"/>
              <a:gd name="connsiteX11" fmla="*/ 170590 w 180000"/>
              <a:gd name="connsiteY11" fmla="*/ 189433 h 337500"/>
              <a:gd name="connsiteX12" fmla="*/ 58090 w 180000"/>
              <a:gd name="connsiteY12" fmla="*/ 324433 h 337500"/>
              <a:gd name="connsiteX13" fmla="*/ 39415 w 180000"/>
              <a:gd name="connsiteY13" fmla="*/ 332533 h 33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0000" h="337500">
                <a:moveTo>
                  <a:pt x="39415" y="332533"/>
                </a:moveTo>
                <a:cubicBezTo>
                  <a:pt x="34158" y="332543"/>
                  <a:pt x="29063" y="330712"/>
                  <a:pt x="25015" y="327358"/>
                </a:cubicBezTo>
                <a:cubicBezTo>
                  <a:pt x="15449" y="319427"/>
                  <a:pt x="14123" y="305243"/>
                  <a:pt x="22054" y="295676"/>
                </a:cubicBezTo>
                <a:cubicBezTo>
                  <a:pt x="22066" y="295662"/>
                  <a:pt x="22078" y="295648"/>
                  <a:pt x="22090" y="295633"/>
                </a:cubicBezTo>
                <a:lnTo>
                  <a:pt x="122890" y="175033"/>
                </a:lnTo>
                <a:lnTo>
                  <a:pt x="25690" y="54208"/>
                </a:lnTo>
                <a:cubicBezTo>
                  <a:pt x="17857" y="44562"/>
                  <a:pt x="19326" y="30392"/>
                  <a:pt x="28972" y="22558"/>
                </a:cubicBezTo>
                <a:cubicBezTo>
                  <a:pt x="29003" y="22533"/>
                  <a:pt x="29034" y="22508"/>
                  <a:pt x="29065" y="22483"/>
                </a:cubicBezTo>
                <a:cubicBezTo>
                  <a:pt x="38394" y="14275"/>
                  <a:pt x="52612" y="15183"/>
                  <a:pt x="60820" y="24512"/>
                </a:cubicBezTo>
                <a:cubicBezTo>
                  <a:pt x="61202" y="24947"/>
                  <a:pt x="61568" y="25396"/>
                  <a:pt x="61915" y="25858"/>
                </a:cubicBezTo>
                <a:lnTo>
                  <a:pt x="170590" y="160858"/>
                </a:lnTo>
                <a:cubicBezTo>
                  <a:pt x="177415" y="169161"/>
                  <a:pt x="177415" y="181131"/>
                  <a:pt x="170590" y="189433"/>
                </a:cubicBezTo>
                <a:lnTo>
                  <a:pt x="58090" y="324433"/>
                </a:lnTo>
                <a:cubicBezTo>
                  <a:pt x="53512" y="329956"/>
                  <a:pt x="46575" y="332964"/>
                  <a:pt x="39415" y="33253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725" y="2211764"/>
            <a:ext cx="3848882" cy="19244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30" b="6989"/>
          <a:stretch>
            <a:fillRect/>
          </a:stretch>
        </p:blipFill>
        <p:spPr>
          <a:xfrm>
            <a:off x="1758173" y="3779370"/>
            <a:ext cx="3848882" cy="19244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73"/>
          <a:stretch>
            <a:fillRect/>
          </a:stretch>
        </p:blipFill>
        <p:spPr bwMode="auto">
          <a:xfrm>
            <a:off x="1" y="0"/>
            <a:ext cx="12261684" cy="69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5261" y="0"/>
            <a:ext cx="4935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5">
                    <a:lumMod val="50000"/>
                  </a:schemeClr>
                </a:solidFill>
                <a:ea typeface="思源宋体 CN Heavy" panose="02020900000000000000" pitchFamily="18" charset="-122"/>
                <a:cs typeface="Open Sans" charset="0"/>
              </a:rPr>
              <a:t>INTRODUCTION</a:t>
            </a:r>
            <a:endParaRPr lang="zh-CN" altLang="en-US" sz="4400" b="1" dirty="0">
              <a:solidFill>
                <a:schemeClr val="accent5">
                  <a:lumMod val="50000"/>
                </a:schemeClr>
              </a:solidFill>
              <a:ea typeface="思源宋体 CN Heavy" panose="02020900000000000000" pitchFamily="18" charset="-122"/>
              <a:cs typeface="Open Sans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15" y="1263618"/>
            <a:ext cx="3848882" cy="192444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7239" y="791638"/>
            <a:ext cx="291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Online Purchase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30" b="6989"/>
          <a:stretch>
            <a:fillRect/>
          </a:stretch>
        </p:blipFill>
        <p:spPr>
          <a:xfrm>
            <a:off x="249215" y="4521896"/>
            <a:ext cx="3848882" cy="192444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9532" y="4049916"/>
            <a:ext cx="291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Online Banking</a:t>
            </a:r>
            <a:endParaRPr lang="zh-CN" altLang="en-US" b="1" dirty="0"/>
          </a:p>
        </p:txBody>
      </p:sp>
      <p:sp>
        <p:nvSpPr>
          <p:cNvPr id="10" name="椭圆 9"/>
          <p:cNvSpPr/>
          <p:nvPr/>
        </p:nvSpPr>
        <p:spPr>
          <a:xfrm>
            <a:off x="4510413" y="788414"/>
            <a:ext cx="3306872" cy="299842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ADVANTAGE</a:t>
            </a:r>
            <a:endParaRPr lang="zh-CN" altLang="en-US" sz="2800" b="1" dirty="0"/>
          </a:p>
        </p:txBody>
      </p:sp>
      <p:sp>
        <p:nvSpPr>
          <p:cNvPr id="11" name="椭圆 10"/>
          <p:cNvSpPr/>
          <p:nvPr/>
        </p:nvSpPr>
        <p:spPr>
          <a:xfrm>
            <a:off x="4510413" y="3328883"/>
            <a:ext cx="3306873" cy="299842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Challenge</a:t>
            </a:r>
            <a:endParaRPr lang="zh-CN" altLang="en-US" sz="2800" b="1" dirty="0"/>
          </a:p>
        </p:txBody>
      </p:sp>
      <p:sp>
        <p:nvSpPr>
          <p:cNvPr id="12" name="箭头: 右 11"/>
          <p:cNvSpPr/>
          <p:nvPr/>
        </p:nvSpPr>
        <p:spPr>
          <a:xfrm>
            <a:off x="3771118" y="3378468"/>
            <a:ext cx="826717" cy="657431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/>
          <p:cNvSpPr/>
          <p:nvPr/>
        </p:nvSpPr>
        <p:spPr>
          <a:xfrm rot="19720468">
            <a:off x="7531799" y="2991745"/>
            <a:ext cx="826717" cy="657431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119469" y="106311"/>
            <a:ext cx="2079321" cy="2008138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Legal</a:t>
            </a:r>
            <a:endParaRPr lang="zh-CN" altLang="en-US" sz="2000" b="1" dirty="0"/>
          </a:p>
        </p:txBody>
      </p:sp>
      <p:sp>
        <p:nvSpPr>
          <p:cNvPr id="16" name="椭圆 15"/>
          <p:cNvSpPr/>
          <p:nvPr/>
        </p:nvSpPr>
        <p:spPr>
          <a:xfrm>
            <a:off x="8469159" y="1498722"/>
            <a:ext cx="2106460" cy="200813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Ethical</a:t>
            </a:r>
            <a:endParaRPr lang="zh-CN" altLang="en-US" sz="2000" b="1" dirty="0"/>
          </a:p>
        </p:txBody>
      </p:sp>
      <p:sp>
        <p:nvSpPr>
          <p:cNvPr id="17" name="椭圆 16"/>
          <p:cNvSpPr/>
          <p:nvPr/>
        </p:nvSpPr>
        <p:spPr>
          <a:xfrm>
            <a:off x="9973327" y="1498722"/>
            <a:ext cx="2106460" cy="2008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Social</a:t>
            </a:r>
            <a:endParaRPr lang="zh-CN" altLang="en-US" sz="2000" b="1" dirty="0"/>
          </a:p>
        </p:txBody>
      </p:sp>
      <p:sp>
        <p:nvSpPr>
          <p:cNvPr id="18" name="箭头: 右 17"/>
          <p:cNvSpPr/>
          <p:nvPr/>
        </p:nvSpPr>
        <p:spPr>
          <a:xfrm rot="5400000">
            <a:off x="9870119" y="3677174"/>
            <a:ext cx="826717" cy="657431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8984557" y="4770712"/>
            <a:ext cx="2597843" cy="200813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Conclusion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73"/>
          <a:stretch>
            <a:fillRect/>
          </a:stretch>
        </p:blipFill>
        <p:spPr bwMode="auto">
          <a:xfrm>
            <a:off x="55577" y="1702878"/>
            <a:ext cx="12136423" cy="514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43845" y="866879"/>
            <a:ext cx="86741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ONLINE BANKING</a:t>
            </a:r>
            <a:endParaRPr lang="zh-CN" altLang="en-US" sz="7200" b="1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489884" y="404664"/>
            <a:ext cx="11512550" cy="200054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4400" b="1" dirty="0">
                <a:solidFill>
                  <a:srgbClr val="2A2B2E"/>
                </a:solidFill>
                <a:latin typeface="PingFang SC" panose="020B0400000000000000" charset="-122"/>
              </a:rPr>
              <a:t>Online</a:t>
            </a:r>
            <a:r>
              <a:rPr lang="en-US" altLang="zh-CN" sz="4400" b="1" i="0" dirty="0">
                <a:solidFill>
                  <a:srgbClr val="2A2B2E"/>
                </a:solidFill>
                <a:effectLst/>
                <a:latin typeface="PingFang SC" panose="020B0400000000000000" charset="-122"/>
              </a:rPr>
              <a:t> banking presents</a:t>
            </a:r>
          </a:p>
          <a:p>
            <a:r>
              <a:rPr lang="en-US" altLang="zh-CN" sz="4400" b="1" i="0" dirty="0">
                <a:solidFill>
                  <a:srgbClr val="2A2B2E"/>
                </a:solidFill>
                <a:effectLst/>
                <a:latin typeface="PingFang SC" panose="020B0400000000000000" charset="-122"/>
              </a:rPr>
              <a:t>a growing trend.....</a:t>
            </a:r>
          </a:p>
          <a:p>
            <a:endParaRPr lang="zh-CN" altLang="en-US" sz="3600" b="1" kern="1200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8877" y="3123927"/>
            <a:ext cx="2538484" cy="3712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302192" y="3145334"/>
            <a:ext cx="2538484" cy="3712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14364" y="3330287"/>
            <a:ext cx="2538484" cy="3596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58"/>
          <p:cNvSpPr>
            <a:spLocks noEditPoints="1"/>
          </p:cNvSpPr>
          <p:nvPr/>
        </p:nvSpPr>
        <p:spPr bwMode="auto">
          <a:xfrm rot="2700000">
            <a:off x="3601447" y="3538016"/>
            <a:ext cx="295417" cy="296483"/>
          </a:xfrm>
          <a:custGeom>
            <a:avLst/>
            <a:gdLst>
              <a:gd name="T0" fmla="*/ 76 w 176"/>
              <a:gd name="T1" fmla="*/ 96 h 176"/>
              <a:gd name="T2" fmla="*/ 73 w 176"/>
              <a:gd name="T3" fmla="*/ 97 h 176"/>
              <a:gd name="T4" fmla="*/ 8 w 176"/>
              <a:gd name="T5" fmla="*/ 162 h 176"/>
              <a:gd name="T6" fmla="*/ 8 w 176"/>
              <a:gd name="T7" fmla="*/ 116 h 176"/>
              <a:gd name="T8" fmla="*/ 4 w 176"/>
              <a:gd name="T9" fmla="*/ 112 h 176"/>
              <a:gd name="T10" fmla="*/ 0 w 176"/>
              <a:gd name="T11" fmla="*/ 116 h 176"/>
              <a:gd name="T12" fmla="*/ 0 w 176"/>
              <a:gd name="T13" fmla="*/ 172 h 176"/>
              <a:gd name="T14" fmla="*/ 4 w 176"/>
              <a:gd name="T15" fmla="*/ 176 h 176"/>
              <a:gd name="T16" fmla="*/ 60 w 176"/>
              <a:gd name="T17" fmla="*/ 176 h 176"/>
              <a:gd name="T18" fmla="*/ 64 w 176"/>
              <a:gd name="T19" fmla="*/ 172 h 176"/>
              <a:gd name="T20" fmla="*/ 60 w 176"/>
              <a:gd name="T21" fmla="*/ 168 h 176"/>
              <a:gd name="T22" fmla="*/ 14 w 176"/>
              <a:gd name="T23" fmla="*/ 168 h 176"/>
              <a:gd name="T24" fmla="*/ 79 w 176"/>
              <a:gd name="T25" fmla="*/ 103 h 176"/>
              <a:gd name="T26" fmla="*/ 80 w 176"/>
              <a:gd name="T27" fmla="*/ 100 h 176"/>
              <a:gd name="T28" fmla="*/ 76 w 176"/>
              <a:gd name="T29" fmla="*/ 96 h 176"/>
              <a:gd name="T30" fmla="*/ 172 w 176"/>
              <a:gd name="T31" fmla="*/ 0 h 176"/>
              <a:gd name="T32" fmla="*/ 116 w 176"/>
              <a:gd name="T33" fmla="*/ 0 h 176"/>
              <a:gd name="T34" fmla="*/ 112 w 176"/>
              <a:gd name="T35" fmla="*/ 4 h 176"/>
              <a:gd name="T36" fmla="*/ 116 w 176"/>
              <a:gd name="T37" fmla="*/ 8 h 176"/>
              <a:gd name="T38" fmla="*/ 162 w 176"/>
              <a:gd name="T39" fmla="*/ 8 h 176"/>
              <a:gd name="T40" fmla="*/ 97 w 176"/>
              <a:gd name="T41" fmla="*/ 73 h 176"/>
              <a:gd name="T42" fmla="*/ 96 w 176"/>
              <a:gd name="T43" fmla="*/ 76 h 176"/>
              <a:gd name="T44" fmla="*/ 100 w 176"/>
              <a:gd name="T45" fmla="*/ 80 h 176"/>
              <a:gd name="T46" fmla="*/ 103 w 176"/>
              <a:gd name="T47" fmla="*/ 79 h 176"/>
              <a:gd name="T48" fmla="*/ 168 w 176"/>
              <a:gd name="T49" fmla="*/ 14 h 176"/>
              <a:gd name="T50" fmla="*/ 168 w 176"/>
              <a:gd name="T51" fmla="*/ 60 h 176"/>
              <a:gd name="T52" fmla="*/ 172 w 176"/>
              <a:gd name="T53" fmla="*/ 64 h 176"/>
              <a:gd name="T54" fmla="*/ 176 w 176"/>
              <a:gd name="T55" fmla="*/ 60 h 176"/>
              <a:gd name="T56" fmla="*/ 176 w 176"/>
              <a:gd name="T57" fmla="*/ 4 h 176"/>
              <a:gd name="T58" fmla="*/ 172 w 176"/>
              <a:gd name="T5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76">
                <a:moveTo>
                  <a:pt x="76" y="96"/>
                </a:moveTo>
                <a:cubicBezTo>
                  <a:pt x="75" y="96"/>
                  <a:pt x="74" y="96"/>
                  <a:pt x="73" y="97"/>
                </a:cubicBezTo>
                <a:cubicBezTo>
                  <a:pt x="8" y="162"/>
                  <a:pt x="8" y="162"/>
                  <a:pt x="8" y="162"/>
                </a:cubicBezTo>
                <a:cubicBezTo>
                  <a:pt x="8" y="116"/>
                  <a:pt x="8" y="116"/>
                  <a:pt x="8" y="116"/>
                </a:cubicBezTo>
                <a:cubicBezTo>
                  <a:pt x="8" y="114"/>
                  <a:pt x="6" y="112"/>
                  <a:pt x="4" y="112"/>
                </a:cubicBezTo>
                <a:cubicBezTo>
                  <a:pt x="2" y="112"/>
                  <a:pt x="0" y="114"/>
                  <a:pt x="0" y="116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62" y="176"/>
                  <a:pt x="64" y="174"/>
                  <a:pt x="64" y="172"/>
                </a:cubicBezTo>
                <a:cubicBezTo>
                  <a:pt x="64" y="170"/>
                  <a:pt x="62" y="168"/>
                  <a:pt x="60" y="168"/>
                </a:cubicBezTo>
                <a:cubicBezTo>
                  <a:pt x="14" y="168"/>
                  <a:pt x="14" y="168"/>
                  <a:pt x="14" y="168"/>
                </a:cubicBezTo>
                <a:cubicBezTo>
                  <a:pt x="79" y="103"/>
                  <a:pt x="79" y="103"/>
                  <a:pt x="79" y="103"/>
                </a:cubicBezTo>
                <a:cubicBezTo>
                  <a:pt x="80" y="102"/>
                  <a:pt x="80" y="101"/>
                  <a:pt x="80" y="100"/>
                </a:cubicBezTo>
                <a:cubicBezTo>
                  <a:pt x="80" y="98"/>
                  <a:pt x="78" y="96"/>
                  <a:pt x="76" y="96"/>
                </a:cubicBezTo>
                <a:moveTo>
                  <a:pt x="172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2"/>
                  <a:pt x="112" y="4"/>
                </a:cubicBezTo>
                <a:cubicBezTo>
                  <a:pt x="112" y="6"/>
                  <a:pt x="114" y="8"/>
                  <a:pt x="116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97" y="73"/>
                  <a:pt x="97" y="73"/>
                  <a:pt x="97" y="73"/>
                </a:cubicBezTo>
                <a:cubicBezTo>
                  <a:pt x="96" y="74"/>
                  <a:pt x="96" y="75"/>
                  <a:pt x="96" y="76"/>
                </a:cubicBezTo>
                <a:cubicBezTo>
                  <a:pt x="96" y="78"/>
                  <a:pt x="98" y="80"/>
                  <a:pt x="100" y="80"/>
                </a:cubicBezTo>
                <a:cubicBezTo>
                  <a:pt x="101" y="80"/>
                  <a:pt x="102" y="80"/>
                  <a:pt x="103" y="79"/>
                </a:cubicBezTo>
                <a:cubicBezTo>
                  <a:pt x="168" y="14"/>
                  <a:pt x="168" y="14"/>
                  <a:pt x="168" y="14"/>
                </a:cubicBezTo>
                <a:cubicBezTo>
                  <a:pt x="168" y="60"/>
                  <a:pt x="168" y="60"/>
                  <a:pt x="168" y="60"/>
                </a:cubicBezTo>
                <a:cubicBezTo>
                  <a:pt x="168" y="62"/>
                  <a:pt x="170" y="64"/>
                  <a:pt x="172" y="64"/>
                </a:cubicBezTo>
                <a:cubicBezTo>
                  <a:pt x="174" y="64"/>
                  <a:pt x="176" y="62"/>
                  <a:pt x="176" y="60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" name="Freeform 58"/>
          <p:cNvSpPr>
            <a:spLocks noEditPoints="1"/>
          </p:cNvSpPr>
          <p:nvPr/>
        </p:nvSpPr>
        <p:spPr bwMode="auto">
          <a:xfrm rot="2700000">
            <a:off x="7366660" y="3490028"/>
            <a:ext cx="295417" cy="296483"/>
          </a:xfrm>
          <a:custGeom>
            <a:avLst/>
            <a:gdLst>
              <a:gd name="T0" fmla="*/ 76 w 176"/>
              <a:gd name="T1" fmla="*/ 96 h 176"/>
              <a:gd name="T2" fmla="*/ 73 w 176"/>
              <a:gd name="T3" fmla="*/ 97 h 176"/>
              <a:gd name="T4" fmla="*/ 8 w 176"/>
              <a:gd name="T5" fmla="*/ 162 h 176"/>
              <a:gd name="T6" fmla="*/ 8 w 176"/>
              <a:gd name="T7" fmla="*/ 116 h 176"/>
              <a:gd name="T8" fmla="*/ 4 w 176"/>
              <a:gd name="T9" fmla="*/ 112 h 176"/>
              <a:gd name="T10" fmla="*/ 0 w 176"/>
              <a:gd name="T11" fmla="*/ 116 h 176"/>
              <a:gd name="T12" fmla="*/ 0 w 176"/>
              <a:gd name="T13" fmla="*/ 172 h 176"/>
              <a:gd name="T14" fmla="*/ 4 w 176"/>
              <a:gd name="T15" fmla="*/ 176 h 176"/>
              <a:gd name="T16" fmla="*/ 60 w 176"/>
              <a:gd name="T17" fmla="*/ 176 h 176"/>
              <a:gd name="T18" fmla="*/ 64 w 176"/>
              <a:gd name="T19" fmla="*/ 172 h 176"/>
              <a:gd name="T20" fmla="*/ 60 w 176"/>
              <a:gd name="T21" fmla="*/ 168 h 176"/>
              <a:gd name="T22" fmla="*/ 14 w 176"/>
              <a:gd name="T23" fmla="*/ 168 h 176"/>
              <a:gd name="T24" fmla="*/ 79 w 176"/>
              <a:gd name="T25" fmla="*/ 103 h 176"/>
              <a:gd name="T26" fmla="*/ 80 w 176"/>
              <a:gd name="T27" fmla="*/ 100 h 176"/>
              <a:gd name="T28" fmla="*/ 76 w 176"/>
              <a:gd name="T29" fmla="*/ 96 h 176"/>
              <a:gd name="T30" fmla="*/ 172 w 176"/>
              <a:gd name="T31" fmla="*/ 0 h 176"/>
              <a:gd name="T32" fmla="*/ 116 w 176"/>
              <a:gd name="T33" fmla="*/ 0 h 176"/>
              <a:gd name="T34" fmla="*/ 112 w 176"/>
              <a:gd name="T35" fmla="*/ 4 h 176"/>
              <a:gd name="T36" fmla="*/ 116 w 176"/>
              <a:gd name="T37" fmla="*/ 8 h 176"/>
              <a:gd name="T38" fmla="*/ 162 w 176"/>
              <a:gd name="T39" fmla="*/ 8 h 176"/>
              <a:gd name="T40" fmla="*/ 97 w 176"/>
              <a:gd name="T41" fmla="*/ 73 h 176"/>
              <a:gd name="T42" fmla="*/ 96 w 176"/>
              <a:gd name="T43" fmla="*/ 76 h 176"/>
              <a:gd name="T44" fmla="*/ 100 w 176"/>
              <a:gd name="T45" fmla="*/ 80 h 176"/>
              <a:gd name="T46" fmla="*/ 103 w 176"/>
              <a:gd name="T47" fmla="*/ 79 h 176"/>
              <a:gd name="T48" fmla="*/ 168 w 176"/>
              <a:gd name="T49" fmla="*/ 14 h 176"/>
              <a:gd name="T50" fmla="*/ 168 w 176"/>
              <a:gd name="T51" fmla="*/ 60 h 176"/>
              <a:gd name="T52" fmla="*/ 172 w 176"/>
              <a:gd name="T53" fmla="*/ 64 h 176"/>
              <a:gd name="T54" fmla="*/ 176 w 176"/>
              <a:gd name="T55" fmla="*/ 60 h 176"/>
              <a:gd name="T56" fmla="*/ 176 w 176"/>
              <a:gd name="T57" fmla="*/ 4 h 176"/>
              <a:gd name="T58" fmla="*/ 172 w 176"/>
              <a:gd name="T5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76">
                <a:moveTo>
                  <a:pt x="76" y="96"/>
                </a:moveTo>
                <a:cubicBezTo>
                  <a:pt x="75" y="96"/>
                  <a:pt x="74" y="96"/>
                  <a:pt x="73" y="97"/>
                </a:cubicBezTo>
                <a:cubicBezTo>
                  <a:pt x="8" y="162"/>
                  <a:pt x="8" y="162"/>
                  <a:pt x="8" y="162"/>
                </a:cubicBezTo>
                <a:cubicBezTo>
                  <a:pt x="8" y="116"/>
                  <a:pt x="8" y="116"/>
                  <a:pt x="8" y="116"/>
                </a:cubicBezTo>
                <a:cubicBezTo>
                  <a:pt x="8" y="114"/>
                  <a:pt x="6" y="112"/>
                  <a:pt x="4" y="112"/>
                </a:cubicBezTo>
                <a:cubicBezTo>
                  <a:pt x="2" y="112"/>
                  <a:pt x="0" y="114"/>
                  <a:pt x="0" y="116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62" y="176"/>
                  <a:pt x="64" y="174"/>
                  <a:pt x="64" y="172"/>
                </a:cubicBezTo>
                <a:cubicBezTo>
                  <a:pt x="64" y="170"/>
                  <a:pt x="62" y="168"/>
                  <a:pt x="60" y="168"/>
                </a:cubicBezTo>
                <a:cubicBezTo>
                  <a:pt x="14" y="168"/>
                  <a:pt x="14" y="168"/>
                  <a:pt x="14" y="168"/>
                </a:cubicBezTo>
                <a:cubicBezTo>
                  <a:pt x="79" y="103"/>
                  <a:pt x="79" y="103"/>
                  <a:pt x="79" y="103"/>
                </a:cubicBezTo>
                <a:cubicBezTo>
                  <a:pt x="80" y="102"/>
                  <a:pt x="80" y="101"/>
                  <a:pt x="80" y="100"/>
                </a:cubicBezTo>
                <a:cubicBezTo>
                  <a:pt x="80" y="98"/>
                  <a:pt x="78" y="96"/>
                  <a:pt x="76" y="96"/>
                </a:cubicBezTo>
                <a:moveTo>
                  <a:pt x="172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2"/>
                  <a:pt x="112" y="4"/>
                </a:cubicBezTo>
                <a:cubicBezTo>
                  <a:pt x="112" y="6"/>
                  <a:pt x="114" y="8"/>
                  <a:pt x="116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97" y="73"/>
                  <a:pt x="97" y="73"/>
                  <a:pt x="97" y="73"/>
                </a:cubicBezTo>
                <a:cubicBezTo>
                  <a:pt x="96" y="74"/>
                  <a:pt x="96" y="75"/>
                  <a:pt x="96" y="76"/>
                </a:cubicBezTo>
                <a:cubicBezTo>
                  <a:pt x="96" y="78"/>
                  <a:pt x="98" y="80"/>
                  <a:pt x="100" y="80"/>
                </a:cubicBezTo>
                <a:cubicBezTo>
                  <a:pt x="101" y="80"/>
                  <a:pt x="102" y="80"/>
                  <a:pt x="103" y="79"/>
                </a:cubicBezTo>
                <a:cubicBezTo>
                  <a:pt x="168" y="14"/>
                  <a:pt x="168" y="14"/>
                  <a:pt x="168" y="14"/>
                </a:cubicBezTo>
                <a:cubicBezTo>
                  <a:pt x="168" y="60"/>
                  <a:pt x="168" y="60"/>
                  <a:pt x="168" y="60"/>
                </a:cubicBezTo>
                <a:cubicBezTo>
                  <a:pt x="168" y="62"/>
                  <a:pt x="170" y="64"/>
                  <a:pt x="172" y="64"/>
                </a:cubicBezTo>
                <a:cubicBezTo>
                  <a:pt x="174" y="64"/>
                  <a:pt x="176" y="62"/>
                  <a:pt x="176" y="60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489884" y="5442141"/>
            <a:ext cx="25818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Convenience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58830" y="5587273"/>
            <a:ext cx="25818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Security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14364" y="5587273"/>
            <a:ext cx="25818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Accessibility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027" y="109530"/>
            <a:ext cx="4132805" cy="271872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78520" y="1861356"/>
            <a:ext cx="499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(Number of active online banking in 2020 forecasts from 2021 to 2024)</a:t>
            </a:r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52" y="3224931"/>
            <a:ext cx="2538484" cy="156082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723" y="3061193"/>
            <a:ext cx="2625421" cy="25260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8139" y="3224931"/>
            <a:ext cx="2580026" cy="2217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50311"/>
            <a:ext cx="12192000" cy="7121046"/>
          </a:xfrm>
        </p:spPr>
      </p:pic>
      <p:sp>
        <p:nvSpPr>
          <p:cNvPr id="6" name="矩形 5"/>
          <p:cNvSpPr/>
          <p:nvPr/>
        </p:nvSpPr>
        <p:spPr>
          <a:xfrm>
            <a:off x="46109" y="1895117"/>
            <a:ext cx="12192000" cy="3889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Hackers can gain access to sensitive information such as account numbers, passwords and financial data.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文本框 6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2531453" y="666002"/>
            <a:ext cx="5909687" cy="120032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7200" b="1" kern="12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CHALENGE</a:t>
            </a:r>
            <a:endParaRPr lang="zh-CN" altLang="en-US" sz="7200" b="1" kern="12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15" name="Freeform 58"/>
          <p:cNvSpPr/>
          <p:nvPr/>
        </p:nvSpPr>
        <p:spPr bwMode="auto">
          <a:xfrm>
            <a:off x="5831937" y="5125746"/>
            <a:ext cx="264063" cy="252256"/>
          </a:xfrm>
          <a:custGeom>
            <a:avLst/>
            <a:gdLst>
              <a:gd name="T0" fmla="*/ 102 w 104"/>
              <a:gd name="T1" fmla="*/ 41 h 99"/>
              <a:gd name="T2" fmla="*/ 79 w 104"/>
              <a:gd name="T3" fmla="*/ 63 h 99"/>
              <a:gd name="T4" fmla="*/ 85 w 104"/>
              <a:gd name="T5" fmla="*/ 94 h 99"/>
              <a:gd name="T6" fmla="*/ 85 w 104"/>
              <a:gd name="T7" fmla="*/ 96 h 99"/>
              <a:gd name="T8" fmla="*/ 82 w 104"/>
              <a:gd name="T9" fmla="*/ 99 h 99"/>
              <a:gd name="T10" fmla="*/ 80 w 104"/>
              <a:gd name="T11" fmla="*/ 98 h 99"/>
              <a:gd name="T12" fmla="*/ 52 w 104"/>
              <a:gd name="T13" fmla="*/ 83 h 99"/>
              <a:gd name="T14" fmla="*/ 24 w 104"/>
              <a:gd name="T15" fmla="*/ 98 h 99"/>
              <a:gd name="T16" fmla="*/ 21 w 104"/>
              <a:gd name="T17" fmla="*/ 99 h 99"/>
              <a:gd name="T18" fmla="*/ 18 w 104"/>
              <a:gd name="T19" fmla="*/ 96 h 99"/>
              <a:gd name="T20" fmla="*/ 19 w 104"/>
              <a:gd name="T21" fmla="*/ 94 h 99"/>
              <a:gd name="T22" fmla="*/ 24 w 104"/>
              <a:gd name="T23" fmla="*/ 63 h 99"/>
              <a:gd name="T24" fmla="*/ 1 w 104"/>
              <a:gd name="T25" fmla="*/ 41 h 99"/>
              <a:gd name="T26" fmla="*/ 0 w 104"/>
              <a:gd name="T27" fmla="*/ 38 h 99"/>
              <a:gd name="T28" fmla="*/ 3 w 104"/>
              <a:gd name="T29" fmla="*/ 35 h 99"/>
              <a:gd name="T30" fmla="*/ 34 w 104"/>
              <a:gd name="T31" fmla="*/ 31 h 99"/>
              <a:gd name="T32" fmla="*/ 49 w 104"/>
              <a:gd name="T33" fmla="*/ 2 h 99"/>
              <a:gd name="T34" fmla="*/ 52 w 104"/>
              <a:gd name="T35" fmla="*/ 0 h 99"/>
              <a:gd name="T36" fmla="*/ 55 w 104"/>
              <a:gd name="T37" fmla="*/ 2 h 99"/>
              <a:gd name="T38" fmla="*/ 69 w 104"/>
              <a:gd name="T39" fmla="*/ 31 h 99"/>
              <a:gd name="T40" fmla="*/ 100 w 104"/>
              <a:gd name="T41" fmla="*/ 35 h 99"/>
              <a:gd name="T42" fmla="*/ 104 w 104"/>
              <a:gd name="T43" fmla="*/ 38 h 99"/>
              <a:gd name="T44" fmla="*/ 102 w 104"/>
              <a:gd name="T45" fmla="*/ 41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4" h="99">
                <a:moveTo>
                  <a:pt x="102" y="41"/>
                </a:moveTo>
                <a:cubicBezTo>
                  <a:pt x="79" y="63"/>
                  <a:pt x="79" y="63"/>
                  <a:pt x="79" y="63"/>
                </a:cubicBezTo>
                <a:cubicBezTo>
                  <a:pt x="85" y="94"/>
                  <a:pt x="85" y="94"/>
                  <a:pt x="85" y="94"/>
                </a:cubicBezTo>
                <a:cubicBezTo>
                  <a:pt x="85" y="95"/>
                  <a:pt x="85" y="95"/>
                  <a:pt x="85" y="96"/>
                </a:cubicBezTo>
                <a:cubicBezTo>
                  <a:pt x="85" y="97"/>
                  <a:pt x="84" y="99"/>
                  <a:pt x="82" y="99"/>
                </a:cubicBezTo>
                <a:cubicBezTo>
                  <a:pt x="81" y="99"/>
                  <a:pt x="80" y="98"/>
                  <a:pt x="80" y="98"/>
                </a:cubicBezTo>
                <a:cubicBezTo>
                  <a:pt x="52" y="83"/>
                  <a:pt x="52" y="83"/>
                  <a:pt x="52" y="83"/>
                </a:cubicBezTo>
                <a:cubicBezTo>
                  <a:pt x="24" y="98"/>
                  <a:pt x="24" y="98"/>
                  <a:pt x="24" y="98"/>
                </a:cubicBezTo>
                <a:cubicBezTo>
                  <a:pt x="23" y="98"/>
                  <a:pt x="22" y="99"/>
                  <a:pt x="21" y="99"/>
                </a:cubicBezTo>
                <a:cubicBezTo>
                  <a:pt x="19" y="99"/>
                  <a:pt x="18" y="97"/>
                  <a:pt x="18" y="96"/>
                </a:cubicBezTo>
                <a:cubicBezTo>
                  <a:pt x="18" y="95"/>
                  <a:pt x="18" y="95"/>
                  <a:pt x="19" y="94"/>
                </a:cubicBezTo>
                <a:cubicBezTo>
                  <a:pt x="24" y="63"/>
                  <a:pt x="24" y="63"/>
                  <a:pt x="24" y="63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36"/>
                  <a:pt x="2" y="35"/>
                  <a:pt x="3" y="35"/>
                </a:cubicBezTo>
                <a:cubicBezTo>
                  <a:pt x="34" y="31"/>
                  <a:pt x="34" y="31"/>
                  <a:pt x="34" y="31"/>
                </a:cubicBezTo>
                <a:cubicBezTo>
                  <a:pt x="49" y="2"/>
                  <a:pt x="49" y="2"/>
                  <a:pt x="49" y="2"/>
                </a:cubicBezTo>
                <a:cubicBezTo>
                  <a:pt x="49" y="1"/>
                  <a:pt x="50" y="0"/>
                  <a:pt x="52" y="0"/>
                </a:cubicBezTo>
                <a:cubicBezTo>
                  <a:pt x="53" y="0"/>
                  <a:pt x="54" y="1"/>
                  <a:pt x="55" y="2"/>
                </a:cubicBezTo>
                <a:cubicBezTo>
                  <a:pt x="69" y="31"/>
                  <a:pt x="69" y="31"/>
                  <a:pt x="69" y="31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2" y="35"/>
                  <a:pt x="104" y="36"/>
                  <a:pt x="104" y="38"/>
                </a:cubicBezTo>
                <a:cubicBezTo>
                  <a:pt x="104" y="39"/>
                  <a:pt x="103" y="40"/>
                  <a:pt x="102" y="4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141215" y="3161284"/>
            <a:ext cx="3547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Hackers can gain access to sensitive information such as account numbers, passwords and financial data.</a:t>
            </a:r>
            <a:endParaRPr lang="zh-CN" altLang="en-US" dirty="0"/>
          </a:p>
        </p:txBody>
      </p:sp>
      <p:sp>
        <p:nvSpPr>
          <p:cNvPr id="4" name="文本框 3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6652114" y="2360777"/>
            <a:ext cx="4238617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3200" b="1" kern="12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Old People</a:t>
            </a:r>
            <a:endParaRPr lang="zh-CN" altLang="en-US" sz="3200" b="1" kern="1200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84289" y="3021846"/>
            <a:ext cx="2937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Older people can have difficulty adapting to new technology and navigating complex digital interfaces.</a:t>
            </a:r>
            <a:endParaRPr lang="zh-CN" altLang="en-US" dirty="0"/>
          </a:p>
        </p:txBody>
      </p:sp>
      <p:sp>
        <p:nvSpPr>
          <p:cNvPr id="11" name="文本框 10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54285" y="2433427"/>
            <a:ext cx="4238617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Security </a:t>
            </a:r>
            <a:r>
              <a:rPr lang="en-US" altLang="zh-CN" sz="3200" b="1" dirty="0" err="1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Breches</a:t>
            </a:r>
            <a:endParaRPr lang="zh-CN" altLang="en-US" sz="3200" b="1" kern="1200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982" y="2360777"/>
            <a:ext cx="2362200" cy="263582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207" y="2360777"/>
            <a:ext cx="2650225" cy="26358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8345" y="1962692"/>
            <a:ext cx="7748751" cy="3898655"/>
            <a:chOff x="831034" y="1555652"/>
            <a:chExt cx="6944953" cy="3898655"/>
          </a:xfrm>
        </p:grpSpPr>
        <p:sp>
          <p:nvSpPr>
            <p:cNvPr id="4" name="L 形 3"/>
            <p:cNvSpPr/>
            <p:nvPr/>
          </p:nvSpPr>
          <p:spPr>
            <a:xfrm rot="5400000">
              <a:off x="1287962" y="3320798"/>
              <a:ext cx="1131303" cy="2045160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任意多边形 4"/>
            <p:cNvSpPr/>
            <p:nvPr/>
          </p:nvSpPr>
          <p:spPr>
            <a:xfrm>
              <a:off x="1180469" y="3964597"/>
              <a:ext cx="1699498" cy="1489710"/>
            </a:xfrm>
            <a:custGeom>
              <a:avLst/>
              <a:gdLst>
                <a:gd name="connsiteX0" fmla="*/ 0 w 1699498"/>
                <a:gd name="connsiteY0" fmla="*/ 0 h 1489710"/>
                <a:gd name="connsiteX1" fmla="*/ 1699498 w 1699498"/>
                <a:gd name="connsiteY1" fmla="*/ 0 h 1489710"/>
                <a:gd name="connsiteX2" fmla="*/ 1699498 w 1699498"/>
                <a:gd name="connsiteY2" fmla="*/ 1489710 h 1489710"/>
                <a:gd name="connsiteX3" fmla="*/ 0 w 1699498"/>
                <a:gd name="connsiteY3" fmla="*/ 1489710 h 1489710"/>
                <a:gd name="connsiteX4" fmla="*/ 0 w 1699498"/>
                <a:gd name="connsiteY4" fmla="*/ 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98" h="1489710">
                  <a:moveTo>
                    <a:pt x="0" y="0"/>
                  </a:moveTo>
                  <a:lnTo>
                    <a:pt x="1699498" y="0"/>
                  </a:lnTo>
                  <a:lnTo>
                    <a:pt x="1699498" y="1489710"/>
                  </a:lnTo>
                  <a:lnTo>
                    <a:pt x="0" y="14897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5260" tIns="175260" rIns="175260" bIns="175260" numCol="1" spcCol="1270" anchor="t" anchorCtr="0">
              <a:noAutofit/>
            </a:bodyPr>
            <a:lstStyle/>
            <a:p>
              <a:pPr lvl="0" algn="l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600" kern="1200"/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2559307" y="3263557"/>
              <a:ext cx="320660" cy="32066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L 形 6"/>
            <p:cNvSpPr/>
            <p:nvPr/>
          </p:nvSpPr>
          <p:spPr>
            <a:xfrm rot="5400000">
              <a:off x="3214005" y="3123145"/>
              <a:ext cx="1762041" cy="2041553"/>
            </a:xfrm>
            <a:prstGeom prst="corner">
              <a:avLst>
                <a:gd name="adj1" fmla="val 12375"/>
                <a:gd name="adj2" fmla="val 1611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260987" y="3449771"/>
              <a:ext cx="1699498" cy="1489710"/>
            </a:xfrm>
            <a:custGeom>
              <a:avLst/>
              <a:gdLst>
                <a:gd name="connsiteX0" fmla="*/ 0 w 1699498"/>
                <a:gd name="connsiteY0" fmla="*/ 0 h 1489710"/>
                <a:gd name="connsiteX1" fmla="*/ 1699498 w 1699498"/>
                <a:gd name="connsiteY1" fmla="*/ 0 h 1489710"/>
                <a:gd name="connsiteX2" fmla="*/ 1699498 w 1699498"/>
                <a:gd name="connsiteY2" fmla="*/ 1489710 h 1489710"/>
                <a:gd name="connsiteX3" fmla="*/ 0 w 1699498"/>
                <a:gd name="connsiteY3" fmla="*/ 1489710 h 1489710"/>
                <a:gd name="connsiteX4" fmla="*/ 0 w 1699498"/>
                <a:gd name="connsiteY4" fmla="*/ 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98" h="1489710">
                  <a:moveTo>
                    <a:pt x="0" y="0"/>
                  </a:moveTo>
                  <a:lnTo>
                    <a:pt x="1699498" y="0"/>
                  </a:lnTo>
                  <a:lnTo>
                    <a:pt x="1699498" y="1489710"/>
                  </a:lnTo>
                  <a:lnTo>
                    <a:pt x="0" y="14897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0030" tIns="240030" rIns="240030" bIns="240030" numCol="1" spcCol="1270" anchor="t" anchorCtr="0">
              <a:noAutofit/>
            </a:bodyPr>
            <a:lstStyle/>
            <a:p>
              <a:pPr lvl="0" algn="l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6300" kern="1200"/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4639825" y="2748731"/>
              <a:ext cx="320660" cy="320660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L 形 9"/>
            <p:cNvSpPr/>
            <p:nvPr/>
          </p:nvSpPr>
          <p:spPr>
            <a:xfrm rot="5400000">
              <a:off x="5954479" y="2057870"/>
              <a:ext cx="1123393" cy="2519623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任意多边形 10"/>
            <p:cNvSpPr/>
            <p:nvPr/>
          </p:nvSpPr>
          <p:spPr>
            <a:xfrm>
              <a:off x="5341505" y="2934944"/>
              <a:ext cx="1699498" cy="1489710"/>
            </a:xfrm>
            <a:custGeom>
              <a:avLst/>
              <a:gdLst>
                <a:gd name="connsiteX0" fmla="*/ 0 w 1699498"/>
                <a:gd name="connsiteY0" fmla="*/ 0 h 1489710"/>
                <a:gd name="connsiteX1" fmla="*/ 1699498 w 1699498"/>
                <a:gd name="connsiteY1" fmla="*/ 0 h 1489710"/>
                <a:gd name="connsiteX2" fmla="*/ 1699498 w 1699498"/>
                <a:gd name="connsiteY2" fmla="*/ 1489710 h 1489710"/>
                <a:gd name="connsiteX3" fmla="*/ 0 w 1699498"/>
                <a:gd name="connsiteY3" fmla="*/ 1489710 h 1489710"/>
                <a:gd name="connsiteX4" fmla="*/ 0 w 1699498"/>
                <a:gd name="connsiteY4" fmla="*/ 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9498" h="1489710">
                  <a:moveTo>
                    <a:pt x="0" y="0"/>
                  </a:moveTo>
                  <a:lnTo>
                    <a:pt x="1699498" y="0"/>
                  </a:lnTo>
                  <a:lnTo>
                    <a:pt x="1699498" y="1489710"/>
                  </a:lnTo>
                  <a:lnTo>
                    <a:pt x="0" y="14897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5260" tIns="175260" rIns="175260" bIns="175260" numCol="1" spcCol="1270" anchor="t" anchorCtr="0">
              <a:noAutofit/>
            </a:bodyPr>
            <a:lstStyle/>
            <a:p>
              <a:pPr lvl="0" algn="l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600" kern="12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84830" y="4038479"/>
              <a:ext cx="204155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effectLst/>
                  <a:latin typeface="Tahoma" panose="020B0604030504040204" pitchFamily="34" charset="0"/>
                  <a:ea typeface="等线" panose="02010600030101010101" pitchFamily="2" charset="-122"/>
                </a:rPr>
                <a:t>online banking is subject to various regulations and laws.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Tahoma" panose="020B0604030504040204" pitchFamily="34" charset="0"/>
                  <a:ea typeface="等线" panose="02010600030101010101" pitchFamily="2" charset="-122"/>
                </a:rPr>
                <a:t> Failing to adhere to these legal requirements can lead to severe consequences</a:t>
              </a:r>
              <a:endParaRPr lang="zh-CN" altLang="en-US" sz="1200" dirty="0">
                <a:latin typeface="Tahoma" panose="020B0604030504040204" pitchFamily="34" charset="0"/>
                <a:ea typeface="等线" panose="02010600030101010101" pitchFamily="2" charset="-122"/>
              </a:endParaRPr>
            </a:p>
          </p:txBody>
        </p:sp>
        <p:sp>
          <p:nvSpPr>
            <p:cNvPr id="14" name="文本框 13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  <p:cNvSpPr txBox="1"/>
            <p:nvPr/>
          </p:nvSpPr>
          <p:spPr>
            <a:xfrm>
              <a:off x="910379" y="3113650"/>
              <a:ext cx="1518221" cy="58477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r>
                <a:rPr lang="en-US" altLang="zh-CN" sz="3200" b="1" kern="1200" dirty="0">
                  <a:solidFill>
                    <a:schemeClr val="accent5">
                      <a:lumMod val="50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Open Sans" charset="0"/>
                </a:rPr>
                <a:t>LEGAL</a:t>
              </a:r>
              <a:endParaRPr lang="zh-CN" altLang="en-US" sz="3200" b="1" kern="12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endParaRPr>
            </a:p>
          </p:txBody>
        </p:sp>
        <p:sp>
          <p:nvSpPr>
            <p:cNvPr id="16" name="文本框 15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  <p:cNvSpPr txBox="1"/>
            <p:nvPr/>
          </p:nvSpPr>
          <p:spPr>
            <a:xfrm>
              <a:off x="4987485" y="1555652"/>
              <a:ext cx="1195382" cy="120032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endParaRPr lang="zh-CN" altLang="en-US" sz="7200" b="1" kern="12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endParaRPr>
            </a:p>
          </p:txBody>
        </p:sp>
      </p:grpSp>
      <p:sp>
        <p:nvSpPr>
          <p:cNvPr id="22" name="文本框 21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108344" y="18262"/>
            <a:ext cx="3855795" cy="120032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3600" b="1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Comprehensive Analysis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664015" y="2921341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ea typeface="思源宋体 CN Heavy" panose="02020900000000000000" pitchFamily="18" charset="-122"/>
                <a:cs typeface="Open Sans" charset="0"/>
              </a:rPr>
              <a:t>ETHICAL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08709" y="2529473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ea typeface="思源宋体 CN Heavy" panose="02020900000000000000" pitchFamily="18" charset="-122"/>
                <a:cs typeface="Open Sans" charset="0"/>
              </a:rPr>
              <a:t>SOCIAL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7663" y="5505766"/>
            <a:ext cx="2536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u="sng" dirty="0">
                <a:latin typeface="Tahoma" panose="020B0604030504040204" pitchFamily="34" charset="0"/>
                <a:ea typeface="等线" panose="02010600030101010101" pitchFamily="2" charset="-122"/>
              </a:rPr>
              <a:t>RE</a:t>
            </a:r>
            <a:r>
              <a:rPr lang="zh-CN" altLang="en-US" sz="1200" b="1" u="sng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：</a:t>
            </a:r>
            <a:r>
              <a:rPr lang="en-US" altLang="zh-CN" sz="1200" b="1" u="sng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the General Data Protection Regulation(GDPR</a:t>
            </a:r>
            <a:r>
              <a:rPr lang="en-US" altLang="zh-CN" sz="1200" u="sng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)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864489" y="4065042"/>
            <a:ext cx="2290541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ahoma" panose="020B0604030504040204" pitchFamily="34" charset="0"/>
                <a:ea typeface="等线" panose="02010600030101010101" pitchFamily="2" charset="-122"/>
              </a:rPr>
              <a:t> the main concern revolves around privacy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ahoma" panose="020B0604030504040204" pitchFamily="34" charset="0"/>
                <a:ea typeface="等线" panose="02010600030101010101" pitchFamily="2" charset="-122"/>
              </a:rPr>
              <a:t>Privacy concerns and risks of identity theft compromise customer trust.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172829" y="3394572"/>
            <a:ext cx="286285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ahoma" panose="020B0604030504040204" pitchFamily="34" charset="0"/>
                <a:ea typeface="等线" panose="02010600030101010101" pitchFamily="2" charset="-122"/>
              </a:rPr>
              <a:t>IIncreased convenience, efficient money management, and expanded financial inclusion.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latin typeface="Tahoma" panose="020B0604030504040204" pitchFamily="34" charset="0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ahoma" panose="020B0604030504040204" pitchFamily="34" charset="0"/>
                <a:ea typeface="等线" panose="02010600030101010101" pitchFamily="2" charset="-122"/>
              </a:rPr>
              <a:t>Exacerbated digital divide, excluding segments lacking access and digital literacy.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30" b="6989"/>
          <a:stretch>
            <a:fillRect/>
          </a:stretch>
        </p:blipFill>
        <p:spPr>
          <a:xfrm>
            <a:off x="8076183" y="1615072"/>
            <a:ext cx="4043372" cy="271183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589195" y="18262"/>
            <a:ext cx="736083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Online banking </a:t>
            </a:r>
            <a:r>
              <a:rPr lang="en-US" altLang="zh-CN" sz="1800" b="1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has changed the way we manage our finances, offering many benefits such as convenience, security and accessibility. </a:t>
            </a:r>
            <a:r>
              <a:rPr lang="en-US" altLang="zh-CN" sz="3200" b="1" dirty="0">
                <a:effectLst/>
                <a:latin typeface="Tahoma" panose="020B0604030504040204" pitchFamily="34" charset="0"/>
                <a:ea typeface="等线" panose="02010600030101010101" pitchFamily="2" charset="-122"/>
              </a:rPr>
              <a:t>However...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575" y="1300900"/>
            <a:ext cx="12192000" cy="55570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505" b="12505"/>
          <a:stretch>
            <a:fillRect/>
          </a:stretch>
        </p:blipFill>
        <p:spPr>
          <a:xfrm>
            <a:off x="-28593" y="112332"/>
            <a:ext cx="3009900" cy="3008313"/>
          </a:xfrm>
        </p:spPr>
      </p:pic>
      <p:sp>
        <p:nvSpPr>
          <p:cNvPr id="8" name="文本框 7" descr="e7d195523061f1c0d318120d6aeaf1b6ccceb6ba3da59c0775C5DE19DDDEBC09ED96DBD9900D9848D623ECAD1D4904B78047D0015C22C8BE97228BE8B5BFF08FE7A3AE04126DA07312A96C0F69F9BAB7CFE759EE277300D7D3F89D0EA2A911249B3CFC6E3AC752014A7450CA41A393EA28970C83386E33702994E6645BA8A24ABDE0E55235759135"/>
          <p:cNvSpPr txBox="1"/>
          <p:nvPr/>
        </p:nvSpPr>
        <p:spPr>
          <a:xfrm>
            <a:off x="3484317" y="325497"/>
            <a:ext cx="7580068" cy="110799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6600" b="1" kern="1200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charset="0"/>
              </a:rPr>
              <a:t>ADVICE</a:t>
            </a:r>
            <a:endParaRPr lang="zh-CN" altLang="en-US" sz="6600" b="1" kern="1200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6175" y="2435225"/>
            <a:ext cx="89293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Toppan Bunkyu Midashi Gothic" panose="020B0900000000000000" charset="-122"/>
                <a:ea typeface="Toppan Bunkyu Midashi Gothic" panose="020B0900000000000000" charset="-122"/>
                <a:cs typeface="+mj-lt"/>
              </a:rPr>
              <a:t>Banks prioritize robust security measures: encryption, authentication, and fraud detection.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Toppan Bunkyu Midashi Gothic" panose="020B0900000000000000" charset="-122"/>
              <a:ea typeface="Toppan Bunkyu Midashi Gothic" panose="020B0900000000000000" charset="-122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Toppan Bunkyu Midashi Gothic" panose="020B0900000000000000" charset="-122"/>
                <a:ea typeface="Toppan Bunkyu Midashi Gothic" panose="020B0900000000000000" charset="-122"/>
                <a:cs typeface="+mj-lt"/>
              </a:rPr>
              <a:t>Transparency and consent are crucial: clear communication of data practices and customer consent for data sharing.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Toppan Bunkyu Midashi Gothic" panose="020B0900000000000000" charset="-122"/>
              <a:ea typeface="Toppan Bunkyu Midashi Gothic" panose="020B0900000000000000" charset="-122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Toppan Bunkyu Midashi Gothic" panose="020B0900000000000000" charset="-122"/>
                <a:ea typeface="Toppan Bunkyu Midashi Gothic" panose="020B0900000000000000" charset="-122"/>
                <a:cs typeface="+mj-lt"/>
              </a:rPr>
              <a:t>User education and support enhance privacy and online banking security.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73"/>
          <a:stretch>
            <a:fillRect/>
          </a:stretch>
        </p:blipFill>
        <p:spPr bwMode="auto">
          <a:xfrm>
            <a:off x="55577" y="1702878"/>
            <a:ext cx="12136423" cy="514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75820" y="857452"/>
            <a:ext cx="105131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accent5">
                    <a:lumMod val="5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ONLINE PURCHASING</a:t>
            </a:r>
            <a:endParaRPr lang="zh-CN" altLang="en-US" sz="7200" b="1" dirty="0">
              <a:solidFill>
                <a:schemeClr val="accent5">
                  <a:lumMod val="5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580</Words>
  <Application>Microsoft Office PowerPoint</Application>
  <PresentationFormat>宽屏</PresentationFormat>
  <Paragraphs>90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思源宋体 CN Heavy</vt:lpstr>
      <vt:lpstr>Tahoma</vt:lpstr>
      <vt:lpstr>思源宋体 CN ExtraLight</vt:lpstr>
      <vt:lpstr>Toppan Bunkyu Midashi Gothic</vt:lpstr>
      <vt:lpstr>PingFang SC</vt:lpstr>
      <vt:lpstr>Arial</vt:lpstr>
      <vt:lpstr>等线</vt:lpstr>
      <vt:lpstr>Söhne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macpro</dc:creator>
  <cp:lastModifiedBy>jy 梁</cp:lastModifiedBy>
  <cp:revision>256</cp:revision>
  <dcterms:created xsi:type="dcterms:W3CDTF">2023-05-31T13:33:00Z</dcterms:created>
  <dcterms:modified xsi:type="dcterms:W3CDTF">2023-06-07T04:53:04Z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711501E0459FD3E58A4C7764A53C32D6_43</vt:lpwstr>
  </property>
  <property fmtid="{D5CDD505-2E9C-101B-9397-08002B2CF9AE}" pid="3" name="KSOProductBuildVer">
    <vt:lpwstr>2052-5.4.1.7920</vt:lpwstr>
  </property>
</Properties>
</file>